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80" r:id="rId20"/>
    <p:sldId id="298" r:id="rId21"/>
    <p:sldId id="275" r:id="rId22"/>
    <p:sldId id="276" r:id="rId23"/>
    <p:sldId id="277" r:id="rId24"/>
    <p:sldId id="278" r:id="rId25"/>
    <p:sldId id="279" r:id="rId26"/>
    <p:sldId id="281" r:id="rId27"/>
    <p:sldId id="291" r:id="rId28"/>
    <p:sldId id="282" r:id="rId29"/>
    <p:sldId id="283" r:id="rId30"/>
    <p:sldId id="284" r:id="rId31"/>
    <p:sldId id="285" r:id="rId32"/>
    <p:sldId id="286" r:id="rId33"/>
    <p:sldId id="287" r:id="rId34"/>
    <p:sldId id="288" r:id="rId35"/>
    <p:sldId id="289" r:id="rId36"/>
    <p:sldId id="290" r:id="rId37"/>
    <p:sldId id="292" r:id="rId38"/>
    <p:sldId id="293" r:id="rId39"/>
    <p:sldId id="294" r:id="rId40"/>
    <p:sldId id="295" r:id="rId41"/>
    <p:sldId id="299" r:id="rId42"/>
    <p:sldId id="296" r:id="rId43"/>
    <p:sldId id="297" r:id="rId44"/>
    <p:sldId id="300" r:id="rId45"/>
    <p:sldId id="301" r:id="rId46"/>
    <p:sldId id="303" r:id="rId47"/>
    <p:sldId id="304"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06" autoAdjust="0"/>
  </p:normalViewPr>
  <p:slideViewPr>
    <p:cSldViewPr>
      <p:cViewPr varScale="1">
        <p:scale>
          <a:sx n="86" d="100"/>
          <a:sy n="86" d="100"/>
        </p:scale>
        <p:origin x="-1494" y="-5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4E34B4-A0EA-47F1-9817-344C4CA9B5D7}" type="datetimeFigureOut">
              <a:rPr lang="fr-FR" smtClean="0"/>
              <a:pPr/>
              <a:t>16/01/2025</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B41A7C-9DE2-418A-B05A-97447110FF8C}"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86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cs typeface="Arial" charset="0"/>
            </a:endParaRPr>
          </a:p>
        </p:txBody>
      </p:sp>
      <p:sp>
        <p:nvSpPr>
          <p:cNvPr id="2867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F67497-DF13-4FDD-B228-DCE7577F845F}" type="slidenum">
              <a:rPr lang="fr-FR" smtClean="0"/>
              <a:pPr/>
              <a:t>2</a:t>
            </a:fld>
            <a:endParaRPr lang="fr-F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E3C1C5C-2A60-4376-B638-2332F08E96A2}" type="datetimeFigureOut">
              <a:rPr lang="fr-FR" smtClean="0"/>
              <a:pPr/>
              <a:t>16/01/2025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1991B9A-4865-47DC-B4CF-7C5FCADD6607}"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E3C1C5C-2A60-4376-B638-2332F08E96A2}" type="datetimeFigureOut">
              <a:rPr lang="fr-FR" smtClean="0"/>
              <a:pPr/>
              <a:t>16/01/2025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1991B9A-4865-47DC-B4CF-7C5FCADD6607}"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E3C1C5C-2A60-4376-B638-2332F08E96A2}" type="datetimeFigureOut">
              <a:rPr lang="fr-FR" smtClean="0"/>
              <a:pPr/>
              <a:t>16/01/2025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1991B9A-4865-47DC-B4CF-7C5FCADD6607}"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E3C1C5C-2A60-4376-B638-2332F08E96A2}" type="datetimeFigureOut">
              <a:rPr lang="fr-FR" smtClean="0"/>
              <a:pPr/>
              <a:t>16/01/2025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1991B9A-4865-47DC-B4CF-7C5FCADD6607}"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E3C1C5C-2A60-4376-B638-2332F08E96A2}" type="datetimeFigureOut">
              <a:rPr lang="fr-FR" smtClean="0"/>
              <a:pPr/>
              <a:t>16/01/2025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1991B9A-4865-47DC-B4CF-7C5FCADD6607}"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E3C1C5C-2A60-4376-B638-2332F08E96A2}" type="datetimeFigureOut">
              <a:rPr lang="fr-FR" smtClean="0"/>
              <a:pPr/>
              <a:t>16/01/2025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1991B9A-4865-47DC-B4CF-7C5FCADD6607}"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E3C1C5C-2A60-4376-B638-2332F08E96A2}" type="datetimeFigureOut">
              <a:rPr lang="fr-FR" smtClean="0"/>
              <a:pPr/>
              <a:t>16/01/2025</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41991B9A-4865-47DC-B4CF-7C5FCADD6607}"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E3C1C5C-2A60-4376-B638-2332F08E96A2}" type="datetimeFigureOut">
              <a:rPr lang="fr-FR" smtClean="0"/>
              <a:pPr/>
              <a:t>16/01/2025</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41991B9A-4865-47DC-B4CF-7C5FCADD6607}"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E3C1C5C-2A60-4376-B638-2332F08E96A2}" type="datetimeFigureOut">
              <a:rPr lang="fr-FR" smtClean="0"/>
              <a:pPr/>
              <a:t>16/01/2025</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41991B9A-4865-47DC-B4CF-7C5FCADD6607}"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E3C1C5C-2A60-4376-B638-2332F08E96A2}" type="datetimeFigureOut">
              <a:rPr lang="fr-FR" smtClean="0"/>
              <a:pPr/>
              <a:t>16/01/2025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1991B9A-4865-47DC-B4CF-7C5FCADD6607}"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E3C1C5C-2A60-4376-B638-2332F08E96A2}" type="datetimeFigureOut">
              <a:rPr lang="fr-FR" smtClean="0"/>
              <a:pPr/>
              <a:t>16/01/2025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1991B9A-4865-47DC-B4CF-7C5FCADD6607}"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C1C5C-2A60-4376-B638-2332F08E96A2}" type="datetimeFigureOut">
              <a:rPr lang="fr-FR" smtClean="0"/>
              <a:pPr/>
              <a:t>16/01/2025</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91B9A-4865-47DC-B4CF-7C5FCADD6607}"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1.xml"/><Relationship Id="rId7" Type="http://schemas.openxmlformats.org/officeDocument/2006/relationships/image" Target="../media/image5.gif"/><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dirty="0"/>
          </a:p>
        </p:txBody>
      </p:sp>
      <p:pic>
        <p:nvPicPr>
          <p:cNvPr id="4" name="Picture 31" descr="C:\Documents and Settings\Windows\Bureau\Nouveau dossier (3)\Nouveau dossier (2)\bassmala20black.gif"/>
          <p:cNvPicPr>
            <a:picLocks noChangeAspect="1" noChangeArrowheads="1"/>
          </p:cNvPicPr>
          <p:nvPr/>
        </p:nvPicPr>
        <p:blipFill>
          <a:blip r:embed="rId2" cstate="print"/>
          <a:srcRect/>
          <a:stretch>
            <a:fillRect/>
          </a:stretch>
        </p:blipFill>
        <p:spPr bwMode="auto">
          <a:xfrm>
            <a:off x="2214563" y="1928813"/>
            <a:ext cx="4933950" cy="3000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xit" presetSubtype="0" fill="hold" nodeType="afterEffect">
                                  <p:stCondLst>
                                    <p:cond delay="0"/>
                                  </p:stCondLst>
                                  <p:iterate type="lt">
                                    <p:tmPct val="5000"/>
                                  </p:iterate>
                                  <p:childTnLst>
                                    <p:anim calcmode="lin" valueType="num">
                                      <p:cBhvr>
                                        <p:cTn id="13" dur="1000"/>
                                        <p:tgtEl>
                                          <p:spTgt spid="4"/>
                                        </p:tgtEl>
                                        <p:attrNameLst>
                                          <p:attrName>ppt_w</p:attrName>
                                        </p:attrNameLst>
                                      </p:cBhvr>
                                      <p:tavLst>
                                        <p:tav tm="0">
                                          <p:val>
                                            <p:strVal val="ppt_w"/>
                                          </p:val>
                                        </p:tav>
                                        <p:tav tm="100000">
                                          <p:val>
                                            <p:fltVal val="0"/>
                                          </p:val>
                                        </p:tav>
                                      </p:tavLst>
                                    </p:anim>
                                    <p:anim calcmode="lin" valueType="num">
                                      <p:cBhvr>
                                        <p:cTn id="14" dur="1000"/>
                                        <p:tgtEl>
                                          <p:spTgt spid="4"/>
                                        </p:tgtEl>
                                        <p:attrNameLst>
                                          <p:attrName>ppt_h</p:attrName>
                                        </p:attrNameLst>
                                      </p:cBhvr>
                                      <p:tavLst>
                                        <p:tav tm="0">
                                          <p:val>
                                            <p:strVal val="ppt_h"/>
                                          </p:val>
                                        </p:tav>
                                        <p:tav tm="100000">
                                          <p:val>
                                            <p:fltVal val="0"/>
                                          </p:val>
                                        </p:tav>
                                      </p:tavLst>
                                    </p:anim>
                                    <p:anim calcmode="lin" valueType="num">
                                      <p:cBhvr>
                                        <p:cTn id="15" dur="1000"/>
                                        <p:tgtEl>
                                          <p:spTgt spid="4"/>
                                        </p:tgtEl>
                                        <p:attrNameLst>
                                          <p:attrName>style.rotation</p:attrName>
                                        </p:attrNameLst>
                                      </p:cBhvr>
                                      <p:tavLst>
                                        <p:tav tm="0">
                                          <p:val>
                                            <p:fltVal val="0"/>
                                          </p:val>
                                        </p:tav>
                                        <p:tav tm="100000">
                                          <p:val>
                                            <p:fltVal val="90"/>
                                          </p:val>
                                        </p:tav>
                                      </p:tavLst>
                                    </p:anim>
                                    <p:animEffect transition="out" filter="fade">
                                      <p:cBhvr>
                                        <p:cTn id="16" dur="1000"/>
                                        <p:tgtEl>
                                          <p:spTgt spid="4"/>
                                        </p:tgtEl>
                                      </p:cBhvr>
                                    </p:animEffect>
                                    <p:set>
                                      <p:cBhvr>
                                        <p:cTn id="17"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fr-FR" b="1" dirty="0" smtClean="0"/>
              <a:t>Photomètre de flamme</a:t>
            </a:r>
            <a:br>
              <a:rPr lang="fr-FR" b="1" dirty="0" smtClean="0"/>
            </a:br>
            <a:r>
              <a:rPr lang="fr-FR" b="1" dirty="0" smtClean="0"/>
              <a:t>Na, K, Ca, Ba, Li</a:t>
            </a:r>
            <a:endParaRPr lang="fr-FR" dirty="0"/>
          </a:p>
        </p:txBody>
      </p:sp>
      <p:pic>
        <p:nvPicPr>
          <p:cNvPr id="6147" name="Picture 3" descr="C:\Users\DELL\Downloads\IMG_20241202_102006.jpg"/>
          <p:cNvPicPr>
            <a:picLocks noGrp="1" noChangeAspect="1" noChangeArrowheads="1"/>
          </p:cNvPicPr>
          <p:nvPr>
            <p:ph idx="1"/>
          </p:nvPr>
        </p:nvPicPr>
        <p:blipFill>
          <a:blip r:embed="rId2" cstate="print"/>
          <a:srcRect/>
          <a:stretch>
            <a:fillRect/>
          </a:stretch>
        </p:blipFill>
        <p:spPr bwMode="auto">
          <a:xfrm>
            <a:off x="142844" y="1831995"/>
            <a:ext cx="4500594" cy="4525963"/>
          </a:xfrm>
          <a:prstGeom prst="rect">
            <a:avLst/>
          </a:prstGeom>
          <a:noFill/>
        </p:spPr>
      </p:pic>
      <p:sp>
        <p:nvSpPr>
          <p:cNvPr id="4" name="Rectangle 3"/>
          <p:cNvSpPr/>
          <p:nvPr/>
        </p:nvSpPr>
        <p:spPr>
          <a:xfrm>
            <a:off x="4786314" y="2000240"/>
            <a:ext cx="3929090" cy="3831818"/>
          </a:xfrm>
          <a:prstGeom prst="rect">
            <a:avLst/>
          </a:prstGeom>
        </p:spPr>
        <p:txBody>
          <a:bodyPr wrap="square">
            <a:spAutoFit/>
          </a:bodyPr>
          <a:lstStyle/>
          <a:p>
            <a:pPr>
              <a:lnSpc>
                <a:spcPct val="150000"/>
              </a:lnSpc>
            </a:pPr>
            <a:r>
              <a:rPr lang="fr-FR" dirty="0" smtClean="0"/>
              <a:t>Les ions généralement dosés par photométrie de flamme sont le Na (sodium), K (potassium), Li (lithium), Ba (baryum) et Ca (calcium). </a:t>
            </a:r>
          </a:p>
          <a:p>
            <a:pPr>
              <a:lnSpc>
                <a:spcPct val="150000"/>
              </a:lnSpc>
            </a:pPr>
            <a:endParaRPr lang="fr-FR" dirty="0" smtClean="0"/>
          </a:p>
          <a:p>
            <a:pPr>
              <a:lnSpc>
                <a:spcPct val="150000"/>
              </a:lnSpc>
            </a:pPr>
            <a:r>
              <a:rPr lang="fr-FR" dirty="0" smtClean="0"/>
              <a:t>Les gaz sont généralement, le butane ou le propane ou le gaz naturel. Ils sont fonction de la température de flamme souhaitée.</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8266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fr-FR" b="1" dirty="0" smtClean="0"/>
              <a:t>GC-MS</a:t>
            </a:r>
            <a:br>
              <a:rPr lang="fr-FR" b="1" dirty="0" smtClean="0"/>
            </a:br>
            <a:endParaRPr lang="fr-FR" dirty="0"/>
          </a:p>
        </p:txBody>
      </p:sp>
      <p:pic>
        <p:nvPicPr>
          <p:cNvPr id="7170" name="Picture 2" descr="C:\Users\DELL\Downloads\1736241976178.jpg"/>
          <p:cNvPicPr>
            <a:picLocks noGrp="1" noChangeAspect="1" noChangeArrowheads="1"/>
          </p:cNvPicPr>
          <p:nvPr>
            <p:ph idx="1"/>
          </p:nvPr>
        </p:nvPicPr>
        <p:blipFill>
          <a:blip r:embed="rId2" cstate="print"/>
          <a:srcRect/>
          <a:stretch>
            <a:fillRect/>
          </a:stretch>
        </p:blipFill>
        <p:spPr bwMode="auto">
          <a:xfrm>
            <a:off x="500034" y="1428736"/>
            <a:ext cx="3714776" cy="4572031"/>
          </a:xfrm>
          <a:prstGeom prst="rect">
            <a:avLst/>
          </a:prstGeom>
          <a:noFill/>
        </p:spPr>
      </p:pic>
      <p:sp>
        <p:nvSpPr>
          <p:cNvPr id="4" name="Rectangle 3"/>
          <p:cNvSpPr/>
          <p:nvPr/>
        </p:nvSpPr>
        <p:spPr>
          <a:xfrm>
            <a:off x="4286248" y="1364188"/>
            <a:ext cx="4143404" cy="4662815"/>
          </a:xfrm>
          <a:prstGeom prst="rect">
            <a:avLst/>
          </a:prstGeom>
        </p:spPr>
        <p:txBody>
          <a:bodyPr wrap="square">
            <a:spAutoFit/>
          </a:bodyPr>
          <a:lstStyle/>
          <a:p>
            <a:pPr algn="just">
              <a:lnSpc>
                <a:spcPct val="150000"/>
              </a:lnSpc>
            </a:pPr>
            <a:r>
              <a:rPr lang="fr-FR" dirty="0" smtClean="0"/>
              <a:t>La technique d'analyse combine les performances de la chromatographie en phase gazeuse, pour la séparation des composés d'un échantillon, et de la spectrométrie de masse, pour la détection et l’identification des composés en fonction de leur rapport masse sur charge. Cette technique permet d'identifier et/ou de quantifier précisément de nombreuses substances présentes en très petites quantités</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fr-FR" dirty="0" smtClean="0"/>
              <a:t>Burette électronique</a:t>
            </a:r>
            <a:endParaRPr lang="fr-FR" dirty="0"/>
          </a:p>
        </p:txBody>
      </p:sp>
      <p:pic>
        <p:nvPicPr>
          <p:cNvPr id="8194" name="Picture 2" descr="C:\Users\DELL\Downloads\1736241976480.jpg"/>
          <p:cNvPicPr>
            <a:picLocks noGrp="1" noChangeAspect="1" noChangeArrowheads="1"/>
          </p:cNvPicPr>
          <p:nvPr>
            <p:ph idx="1"/>
          </p:nvPr>
        </p:nvPicPr>
        <p:blipFill>
          <a:blip r:embed="rId2" cstate="print"/>
          <a:srcRect/>
          <a:stretch>
            <a:fillRect/>
          </a:stretch>
        </p:blipFill>
        <p:spPr bwMode="auto">
          <a:xfrm>
            <a:off x="357158" y="1571612"/>
            <a:ext cx="4143404" cy="4525963"/>
          </a:xfrm>
          <a:prstGeom prst="rect">
            <a:avLst/>
          </a:prstGeom>
          <a:noFill/>
        </p:spPr>
      </p:pic>
      <p:sp>
        <p:nvSpPr>
          <p:cNvPr id="4" name="Rectangle 3"/>
          <p:cNvSpPr/>
          <p:nvPr/>
        </p:nvSpPr>
        <p:spPr>
          <a:xfrm>
            <a:off x="4572000" y="1643051"/>
            <a:ext cx="3929090" cy="5078313"/>
          </a:xfrm>
          <a:prstGeom prst="rect">
            <a:avLst/>
          </a:prstGeom>
        </p:spPr>
        <p:txBody>
          <a:bodyPr wrap="square">
            <a:spAutoFit/>
          </a:bodyPr>
          <a:lstStyle/>
          <a:p>
            <a:pPr algn="just">
              <a:lnSpc>
                <a:spcPct val="150000"/>
              </a:lnSpc>
            </a:pPr>
            <a:r>
              <a:rPr lang="fr-FR" dirty="0" smtClean="0"/>
              <a:t>est un appareil électronique qui fournit un titrage de bouteille précis et pratique tout en réduisant le risque de contact chimique accidentel et de fatigue de l’opérateur. Le contrôle électronique permet un fonctionnement sans fatigue avec un panneau de commande à distance et un agitateur magnétique intégré pour une opération complète.  Idéal pour la chimie analytique, l’industrie alimentaire et l’analyse de l’eau.</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11222"/>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fr-FR" dirty="0" smtClean="0"/>
              <a:t>UV-Visible Spectrophotomètres</a:t>
            </a:r>
            <a:br>
              <a:rPr lang="fr-FR" dirty="0" smtClean="0"/>
            </a:br>
            <a:endParaRPr lang="fr-FR" dirty="0"/>
          </a:p>
        </p:txBody>
      </p:sp>
      <p:pic>
        <p:nvPicPr>
          <p:cNvPr id="9218" name="Picture 2" descr="C:\Users\DELL\Downloads\091ace49-cda6-4e9b-bd60-999b7966af6b.jpg"/>
          <p:cNvPicPr>
            <a:picLocks noGrp="1" noChangeAspect="1" noChangeArrowheads="1"/>
          </p:cNvPicPr>
          <p:nvPr>
            <p:ph idx="1"/>
          </p:nvPr>
        </p:nvPicPr>
        <p:blipFill>
          <a:blip r:embed="rId2" cstate="print"/>
          <a:srcRect/>
          <a:stretch>
            <a:fillRect/>
          </a:stretch>
        </p:blipFill>
        <p:spPr bwMode="auto">
          <a:xfrm>
            <a:off x="500034" y="1428736"/>
            <a:ext cx="4516173" cy="4614882"/>
          </a:xfrm>
          <a:prstGeom prst="rect">
            <a:avLst/>
          </a:prstGeom>
          <a:noFill/>
        </p:spPr>
      </p:pic>
      <p:sp>
        <p:nvSpPr>
          <p:cNvPr id="4" name="Rectangle 3"/>
          <p:cNvSpPr/>
          <p:nvPr/>
        </p:nvSpPr>
        <p:spPr>
          <a:xfrm>
            <a:off x="5214942" y="1571612"/>
            <a:ext cx="3286148" cy="4619854"/>
          </a:xfrm>
          <a:prstGeom prst="rect">
            <a:avLst/>
          </a:prstGeom>
        </p:spPr>
        <p:txBody>
          <a:bodyPr wrap="square">
            <a:spAutoFit/>
          </a:bodyPr>
          <a:lstStyle/>
          <a:p>
            <a:pPr algn="just">
              <a:lnSpc>
                <a:spcPct val="150000"/>
              </a:lnSpc>
            </a:pPr>
            <a:r>
              <a:rPr lang="fr-FR" dirty="0" smtClean="0"/>
              <a:t>Cette technique vise à mesurer l’absorbance ou la densité optique d’une substance chimique en solution. </a:t>
            </a:r>
          </a:p>
          <a:p>
            <a:pPr algn="just">
              <a:lnSpc>
                <a:spcPct val="150000"/>
              </a:lnSpc>
            </a:pPr>
            <a:r>
              <a:rPr lang="fr-FR" dirty="0" smtClean="0"/>
              <a:t> Les analyses sont effectuées dans l’ultraviolet et le visible. La spectrophotométrie UV-visible peut être utilisée pour quantifier les composés organiques et les solutions riches en métaux de transition.</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357166"/>
            <a:ext cx="8229600" cy="1571636"/>
          </a:xfrm>
        </p:spPr>
        <p:style>
          <a:lnRef idx="1">
            <a:schemeClr val="dk1"/>
          </a:lnRef>
          <a:fillRef idx="2">
            <a:schemeClr val="dk1"/>
          </a:fillRef>
          <a:effectRef idx="1">
            <a:schemeClr val="dk1"/>
          </a:effectRef>
          <a:fontRef idx="minor">
            <a:schemeClr val="dk1"/>
          </a:fontRef>
        </p:style>
        <p:txBody>
          <a:bodyPr>
            <a:normAutofit fontScale="90000"/>
          </a:bodyPr>
          <a:lstStyle/>
          <a:p>
            <a:r>
              <a:rPr lang="fr-FR" b="1" dirty="0" smtClean="0"/>
              <a:t>Analyseur de biochimie semi-automatique</a:t>
            </a:r>
            <a:br>
              <a:rPr lang="fr-FR" b="1" dirty="0" smtClean="0"/>
            </a:br>
            <a:endParaRPr lang="fr-FR" dirty="0"/>
          </a:p>
        </p:txBody>
      </p:sp>
      <p:pic>
        <p:nvPicPr>
          <p:cNvPr id="10242" name="Picture 2" descr="C:\Users\DELL\Downloads\a4e5de4b-4443-4e60-9355-af664a574afd.jpg"/>
          <p:cNvPicPr>
            <a:picLocks noGrp="1" noChangeAspect="1" noChangeArrowheads="1"/>
          </p:cNvPicPr>
          <p:nvPr>
            <p:ph idx="1"/>
          </p:nvPr>
        </p:nvPicPr>
        <p:blipFill>
          <a:blip r:embed="rId2" cstate="print"/>
          <a:srcRect/>
          <a:stretch>
            <a:fillRect/>
          </a:stretch>
        </p:blipFill>
        <p:spPr bwMode="auto">
          <a:xfrm>
            <a:off x="357158" y="2000240"/>
            <a:ext cx="4071966" cy="4527633"/>
          </a:xfrm>
          <a:prstGeom prst="rect">
            <a:avLst/>
          </a:prstGeom>
          <a:noFill/>
        </p:spPr>
      </p:pic>
      <p:sp>
        <p:nvSpPr>
          <p:cNvPr id="4" name="Rectangle 3"/>
          <p:cNvSpPr/>
          <p:nvPr/>
        </p:nvSpPr>
        <p:spPr>
          <a:xfrm>
            <a:off x="4572000" y="2143116"/>
            <a:ext cx="3500462" cy="3788858"/>
          </a:xfrm>
          <a:prstGeom prst="rect">
            <a:avLst/>
          </a:prstGeom>
        </p:spPr>
        <p:txBody>
          <a:bodyPr wrap="square">
            <a:spAutoFit/>
          </a:bodyPr>
          <a:lstStyle/>
          <a:p>
            <a:pPr algn="ctr">
              <a:lnSpc>
                <a:spcPct val="150000"/>
              </a:lnSpc>
            </a:pPr>
            <a:r>
              <a:rPr lang="fr-FR" dirty="0" smtClean="0"/>
              <a:t>Les analyseurs      (semi) automatiques de biochimie sont utilisés dans les hôpitaux et les instituts de recherche pour la détermination quantitative de différentes substances biochimiques et d'autres caractéristiques présentes dans divers échantillons</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8604"/>
            <a:ext cx="8229600" cy="71438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fr-FR" dirty="0" err="1" smtClean="0"/>
              <a:t>Vapodest</a:t>
            </a:r>
            <a:r>
              <a:rPr lang="fr-FR" dirty="0" smtClean="0"/>
              <a:t> (méthode de </a:t>
            </a:r>
            <a:r>
              <a:rPr lang="fr-FR" dirty="0" err="1" smtClean="0"/>
              <a:t>kjeldahl</a:t>
            </a:r>
            <a:r>
              <a:rPr lang="fr-FR" dirty="0" smtClean="0"/>
              <a:t>)</a:t>
            </a:r>
            <a:endParaRPr lang="fr-FR" dirty="0"/>
          </a:p>
        </p:txBody>
      </p:sp>
      <p:pic>
        <p:nvPicPr>
          <p:cNvPr id="11266" name="Picture 2" descr="C:\Users\DELL\Downloads\7502e6c4-4141-4a7c-8bee-dedd2f1bb5f3.jpg"/>
          <p:cNvPicPr>
            <a:picLocks noGrp="1" noChangeAspect="1" noChangeArrowheads="1"/>
          </p:cNvPicPr>
          <p:nvPr>
            <p:ph idx="1"/>
          </p:nvPr>
        </p:nvPicPr>
        <p:blipFill>
          <a:blip r:embed="rId2" cstate="print"/>
          <a:srcRect/>
          <a:stretch>
            <a:fillRect/>
          </a:stretch>
        </p:blipFill>
        <p:spPr bwMode="auto">
          <a:xfrm>
            <a:off x="285720" y="1357298"/>
            <a:ext cx="4071966" cy="4094919"/>
          </a:xfrm>
          <a:prstGeom prst="rect">
            <a:avLst/>
          </a:prstGeom>
          <a:noFill/>
        </p:spPr>
      </p:pic>
      <p:sp>
        <p:nvSpPr>
          <p:cNvPr id="4" name="Rectangle 3"/>
          <p:cNvSpPr/>
          <p:nvPr/>
        </p:nvSpPr>
        <p:spPr>
          <a:xfrm>
            <a:off x="4714876" y="1714488"/>
            <a:ext cx="2500330" cy="1711366"/>
          </a:xfrm>
          <a:prstGeom prst="rect">
            <a:avLst/>
          </a:prstGeom>
        </p:spPr>
        <p:txBody>
          <a:bodyPr wrap="square">
            <a:spAutoFit/>
          </a:bodyPr>
          <a:lstStyle/>
          <a:p>
            <a:pPr>
              <a:lnSpc>
                <a:spcPct val="150000"/>
              </a:lnSpc>
            </a:pPr>
            <a:r>
              <a:rPr lang="fr-FR" dirty="0" smtClean="0"/>
              <a:t>systèmes de distillation à la vapeur d’eau pour l’analyse selon la méthode </a:t>
            </a:r>
            <a:r>
              <a:rPr lang="fr-FR" dirty="0" err="1" smtClean="0"/>
              <a:t>kjeldahl</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8604"/>
            <a:ext cx="8229600" cy="785818"/>
          </a:xfrm>
        </p:spPr>
        <p:style>
          <a:lnRef idx="0">
            <a:schemeClr val="accent5"/>
          </a:lnRef>
          <a:fillRef idx="3">
            <a:schemeClr val="accent5"/>
          </a:fillRef>
          <a:effectRef idx="3">
            <a:schemeClr val="accent5"/>
          </a:effectRef>
          <a:fontRef idx="minor">
            <a:schemeClr val="lt1"/>
          </a:fontRef>
        </p:style>
        <p:txBody>
          <a:bodyPr/>
          <a:lstStyle/>
          <a:p>
            <a:r>
              <a:rPr lang="fr-FR" dirty="0" smtClean="0"/>
              <a:t>Autoclave</a:t>
            </a:r>
            <a:endParaRPr lang="fr-FR" dirty="0"/>
          </a:p>
        </p:txBody>
      </p:sp>
      <p:pic>
        <p:nvPicPr>
          <p:cNvPr id="12290" name="Picture 2" descr="C:\Users\DELL\Downloads\f28911f7-e98e-4a5d-87f0-3c0a6fe1a96f.jpg"/>
          <p:cNvPicPr>
            <a:picLocks noGrp="1" noChangeAspect="1" noChangeArrowheads="1"/>
          </p:cNvPicPr>
          <p:nvPr>
            <p:ph idx="1"/>
          </p:nvPr>
        </p:nvPicPr>
        <p:blipFill>
          <a:blip r:embed="rId2" cstate="print"/>
          <a:srcRect/>
          <a:stretch>
            <a:fillRect/>
          </a:stretch>
        </p:blipFill>
        <p:spPr bwMode="auto">
          <a:xfrm>
            <a:off x="2285984" y="1643050"/>
            <a:ext cx="4197566" cy="452596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fr-FR" dirty="0" smtClean="0"/>
              <a:t>Dispositif d’</a:t>
            </a:r>
            <a:r>
              <a:rPr lang="fr-FR" dirty="0" err="1" smtClean="0"/>
              <a:t>hydrodistillation</a:t>
            </a:r>
            <a:endParaRPr lang="fr-FR" dirty="0"/>
          </a:p>
        </p:txBody>
      </p:sp>
      <p:pic>
        <p:nvPicPr>
          <p:cNvPr id="3" name="Picture 2" descr="C:\Users\DELL\Downloads\74f43cc7-d00f-4a2a-a92e-ae1c9f34964b.jpg"/>
          <p:cNvPicPr>
            <a:picLocks noGrp="1" noChangeAspect="1" noChangeArrowheads="1"/>
          </p:cNvPicPr>
          <p:nvPr>
            <p:ph idx="1"/>
          </p:nvPr>
        </p:nvPicPr>
        <p:blipFill>
          <a:blip r:embed="rId2" cstate="print"/>
          <a:srcRect/>
          <a:stretch>
            <a:fillRect/>
          </a:stretch>
        </p:blipFill>
        <p:spPr bwMode="auto">
          <a:xfrm>
            <a:off x="2874764" y="1600200"/>
            <a:ext cx="3394472" cy="452596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fr-FR" dirty="0" smtClean="0"/>
              <a:t>Mélangeur</a:t>
            </a:r>
            <a:endParaRPr lang="fr-FR" dirty="0"/>
          </a:p>
        </p:txBody>
      </p:sp>
      <p:pic>
        <p:nvPicPr>
          <p:cNvPr id="2050" name="Picture 2" descr="C:\Users\DELL\Downloads\IMG_20241202_100326.jpg"/>
          <p:cNvPicPr>
            <a:picLocks noGrp="1" noChangeAspect="1" noChangeArrowheads="1"/>
          </p:cNvPicPr>
          <p:nvPr>
            <p:ph idx="1"/>
          </p:nvPr>
        </p:nvPicPr>
        <p:blipFill>
          <a:blip r:embed="rId2" cstate="print"/>
          <a:srcRect/>
          <a:stretch>
            <a:fillRect/>
          </a:stretch>
        </p:blipFill>
        <p:spPr bwMode="auto">
          <a:xfrm>
            <a:off x="1643042" y="1600200"/>
            <a:ext cx="5214974" cy="452596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LL\Downloads\2635b416-ef2c-4e03-8b95-be13f29432a2.jpg"/>
          <p:cNvPicPr>
            <a:picLocks noGrp="1" noChangeAspect="1" noChangeArrowheads="1"/>
          </p:cNvPicPr>
          <p:nvPr>
            <p:ph idx="1"/>
          </p:nvPr>
        </p:nvPicPr>
        <p:blipFill>
          <a:blip r:embed="rId2" cstate="print"/>
          <a:srcRect/>
          <a:stretch>
            <a:fillRect/>
          </a:stretch>
        </p:blipFill>
        <p:spPr bwMode="auto">
          <a:xfrm>
            <a:off x="2143108" y="1000108"/>
            <a:ext cx="4500594" cy="53578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10" descr="28-06-2010 0311 53.bmp"/>
          <p:cNvPicPr>
            <a:picLocks noChangeAspect="1"/>
          </p:cNvPicPr>
          <p:nvPr/>
        </p:nvPicPr>
        <p:blipFill>
          <a:blip r:embed="rId4" cstate="print"/>
          <a:srcRect/>
          <a:stretch>
            <a:fillRect/>
          </a:stretch>
        </p:blipFill>
        <p:spPr bwMode="auto">
          <a:xfrm>
            <a:off x="0" y="0"/>
            <a:ext cx="9170988" cy="6858000"/>
          </a:xfrm>
          <a:prstGeom prst="rect">
            <a:avLst/>
          </a:prstGeom>
          <a:noFill/>
          <a:ln w="9525">
            <a:noFill/>
            <a:miter lim="800000"/>
            <a:headEnd/>
            <a:tailEnd/>
          </a:ln>
        </p:spPr>
      </p:pic>
      <p:pic>
        <p:nvPicPr>
          <p:cNvPr id="2051" name="Picture 17" descr="C:\Users\Bureau\Documents\Downloads\images.jpg"/>
          <p:cNvPicPr>
            <a:picLocks noChangeAspect="1" noChangeArrowheads="1"/>
          </p:cNvPicPr>
          <p:nvPr/>
        </p:nvPicPr>
        <p:blipFill>
          <a:blip r:embed="rId5" cstate="print"/>
          <a:srcRect/>
          <a:stretch>
            <a:fillRect/>
          </a:stretch>
        </p:blipFill>
        <p:spPr bwMode="auto">
          <a:xfrm>
            <a:off x="3143250" y="2017713"/>
            <a:ext cx="2857500" cy="2822575"/>
          </a:xfrm>
          <a:prstGeom prst="rect">
            <a:avLst/>
          </a:prstGeom>
          <a:noFill/>
          <a:ln w="9525">
            <a:noFill/>
            <a:miter lim="800000"/>
            <a:headEnd/>
            <a:tailEnd/>
          </a:ln>
        </p:spPr>
      </p:pic>
      <p:pic>
        <p:nvPicPr>
          <p:cNvPr id="22" name="Image 21" descr="111111111111.gif"/>
          <p:cNvPicPr>
            <a:picLocks noChangeAspect="1"/>
          </p:cNvPicPr>
          <p:nvPr/>
        </p:nvPicPr>
        <p:blipFill>
          <a:blip r:embed="rId6" cstate="print"/>
          <a:srcRect/>
          <a:stretch>
            <a:fillRect/>
          </a:stretch>
        </p:blipFill>
        <p:spPr bwMode="auto">
          <a:xfrm>
            <a:off x="2386013" y="-804863"/>
            <a:ext cx="4400550" cy="1090613"/>
          </a:xfrm>
          <a:prstGeom prst="rect">
            <a:avLst/>
          </a:prstGeom>
          <a:noFill/>
          <a:ln w="9525">
            <a:noFill/>
            <a:miter lim="800000"/>
            <a:headEnd/>
            <a:tailEnd/>
          </a:ln>
        </p:spPr>
      </p:pic>
      <p:sp>
        <p:nvSpPr>
          <p:cNvPr id="24" name="Rogner un rectangle avec un coin diagonal 23"/>
          <p:cNvSpPr/>
          <p:nvPr/>
        </p:nvSpPr>
        <p:spPr>
          <a:xfrm>
            <a:off x="1428728" y="1428736"/>
            <a:ext cx="6429375" cy="1214437"/>
          </a:xfrm>
          <a:prstGeom prst="snip2Diag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fontAlgn="auto">
              <a:spcBef>
                <a:spcPts val="0"/>
              </a:spcBef>
              <a:spcAft>
                <a:spcPts val="0"/>
              </a:spcAft>
              <a:defRPr/>
            </a:pPr>
            <a:r>
              <a:rPr lang="en-US" b="1" dirty="0" smtClean="0"/>
              <a:t>Stage de courte  durée</a:t>
            </a:r>
            <a:endParaRPr lang="en-US" b="1" dirty="0"/>
          </a:p>
        </p:txBody>
      </p:sp>
      <p:sp>
        <p:nvSpPr>
          <p:cNvPr id="25" name="Cadre 24"/>
          <p:cNvSpPr/>
          <p:nvPr/>
        </p:nvSpPr>
        <p:spPr>
          <a:xfrm>
            <a:off x="0" y="0"/>
            <a:ext cx="9144000" cy="6858000"/>
          </a:xfrm>
          <a:prstGeom prst="frame">
            <a:avLst>
              <a:gd name="adj1" fmla="val 5188"/>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endParaRPr lang="ar-DZ" dirty="0">
              <a:solidFill>
                <a:schemeClr val="tx1"/>
              </a:solidFill>
            </a:endParaRPr>
          </a:p>
        </p:txBody>
      </p:sp>
      <p:pic>
        <p:nvPicPr>
          <p:cNvPr id="2058" name="Image 19" descr="ooo.gif"/>
          <p:cNvPicPr>
            <a:picLocks noChangeAspect="1"/>
          </p:cNvPicPr>
          <p:nvPr/>
        </p:nvPicPr>
        <p:blipFill>
          <a:blip r:embed="rId7" cstate="print"/>
          <a:srcRect/>
          <a:stretch>
            <a:fillRect/>
          </a:stretch>
        </p:blipFill>
        <p:spPr bwMode="auto">
          <a:xfrm>
            <a:off x="357188" y="357188"/>
            <a:ext cx="8424862" cy="981075"/>
          </a:xfrm>
          <a:prstGeom prst="rect">
            <a:avLst/>
          </a:prstGeom>
          <a:noFill/>
          <a:ln w="9525">
            <a:noFill/>
            <a:miter lim="800000"/>
            <a:headEnd/>
            <a:tailEnd/>
          </a:ln>
        </p:spPr>
      </p:pic>
      <p:sp>
        <p:nvSpPr>
          <p:cNvPr id="30" name="Rogner un rectangle avec un coin diagonal 29"/>
          <p:cNvSpPr/>
          <p:nvPr/>
        </p:nvSpPr>
        <p:spPr>
          <a:xfrm>
            <a:off x="1428728" y="2857496"/>
            <a:ext cx="6357938" cy="1214438"/>
          </a:xfrm>
          <a:prstGeom prst="snip2Diag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fontAlgn="auto">
              <a:spcBef>
                <a:spcPts val="0"/>
              </a:spcBef>
              <a:spcAft>
                <a:spcPts val="0"/>
              </a:spcAft>
              <a:defRPr/>
            </a:pPr>
            <a:r>
              <a:rPr lang="fr-FR" b="1" dirty="0" smtClean="0"/>
              <a:t>Mobilité de courte durée  et de perfectionnement à l’étranger </a:t>
            </a:r>
            <a:endParaRPr lang="fr-FR" b="1" dirty="0"/>
          </a:p>
        </p:txBody>
      </p:sp>
      <p:sp>
        <p:nvSpPr>
          <p:cNvPr id="33" name="Rogner un rectangle avec un coin diagonal 32"/>
          <p:cNvSpPr/>
          <p:nvPr/>
        </p:nvSpPr>
        <p:spPr>
          <a:xfrm>
            <a:off x="2857488" y="4500570"/>
            <a:ext cx="3357563" cy="1285875"/>
          </a:xfrm>
          <a:prstGeom prst="snip2DiagRect">
            <a:avLst/>
          </a:prstGeom>
        </p:spPr>
        <p:style>
          <a:lnRef idx="1">
            <a:schemeClr val="accent6"/>
          </a:lnRef>
          <a:fillRef idx="3">
            <a:schemeClr val="accent6"/>
          </a:fillRef>
          <a:effectRef idx="2">
            <a:schemeClr val="accent6"/>
          </a:effectRef>
          <a:fontRef idx="minor">
            <a:schemeClr val="lt1"/>
          </a:fontRef>
        </p:style>
        <p:txBody>
          <a:bodyPr rtlCol="1" anchor="ctr"/>
          <a:lstStyle/>
          <a:p>
            <a:pPr algn="l" fontAlgn="auto">
              <a:spcBef>
                <a:spcPts val="0"/>
              </a:spcBef>
              <a:spcAft>
                <a:spcPts val="0"/>
              </a:spcAft>
              <a:defRPr/>
            </a:pPr>
            <a:r>
              <a:rPr lang="fr-FR" b="1" dirty="0">
                <a:solidFill>
                  <a:schemeClr val="tx1"/>
                </a:solidFill>
              </a:rPr>
              <a:t>Présenté par </a:t>
            </a:r>
            <a:r>
              <a:rPr lang="fr-FR" b="1" dirty="0" smtClean="0">
                <a:solidFill>
                  <a:schemeClr val="tx1"/>
                </a:solidFill>
              </a:rPr>
              <a:t>:</a:t>
            </a:r>
          </a:p>
          <a:p>
            <a:pPr algn="l" fontAlgn="auto">
              <a:spcBef>
                <a:spcPts val="0"/>
              </a:spcBef>
              <a:spcAft>
                <a:spcPts val="0"/>
              </a:spcAft>
              <a:defRPr/>
            </a:pPr>
            <a:r>
              <a:rPr lang="en-US" b="1" dirty="0" smtClean="0"/>
              <a:t> </a:t>
            </a:r>
            <a:endParaRPr lang="ar-DZ" b="1" i="1" dirty="0" smtClean="0"/>
          </a:p>
          <a:p>
            <a:pPr algn="l" fontAlgn="auto">
              <a:spcBef>
                <a:spcPts val="0"/>
              </a:spcBef>
              <a:spcAft>
                <a:spcPts val="0"/>
              </a:spcAft>
              <a:defRPr/>
            </a:pPr>
            <a:r>
              <a:rPr lang="en-US" b="1" dirty="0" smtClean="0"/>
              <a:t>Mr.  </a:t>
            </a:r>
            <a:r>
              <a:rPr lang="en-US" b="1" dirty="0"/>
              <a:t>AOUALI </a:t>
            </a:r>
            <a:r>
              <a:rPr lang="en-US" b="1" dirty="0" smtClean="0"/>
              <a:t>HOUARI</a:t>
            </a:r>
          </a:p>
          <a:p>
            <a:pPr algn="l" fontAlgn="auto">
              <a:spcBef>
                <a:spcPts val="0"/>
              </a:spcBef>
              <a:spcAft>
                <a:spcPts val="0"/>
              </a:spcAft>
              <a:defRPr/>
            </a:pPr>
            <a:r>
              <a:rPr lang="en-US" b="1" dirty="0" smtClean="0"/>
              <a:t>Mr.  REGHIOUI BACHIR</a:t>
            </a:r>
            <a:endParaRPr lang="en-US" b="1" dirty="0"/>
          </a:p>
        </p:txBody>
      </p:sp>
      <p:grpSp>
        <p:nvGrpSpPr>
          <p:cNvPr id="2" name="Groupe 17"/>
          <p:cNvGrpSpPr>
            <a:grpSpLocks/>
          </p:cNvGrpSpPr>
          <p:nvPr/>
        </p:nvGrpSpPr>
        <p:grpSpPr bwMode="auto">
          <a:xfrm>
            <a:off x="571500" y="3000375"/>
            <a:ext cx="8129588" cy="762000"/>
            <a:chOff x="571472" y="3000372"/>
            <a:chExt cx="8129639" cy="762000"/>
          </a:xfrm>
        </p:grpSpPr>
        <p:pic>
          <p:nvPicPr>
            <p:cNvPr id="2064" name="Picture 18" descr="C:\Users\Bureau\Documents\Downloads\images.jpg"/>
            <p:cNvPicPr>
              <a:picLocks noChangeAspect="1" noChangeArrowheads="1"/>
            </p:cNvPicPr>
            <p:nvPr/>
          </p:nvPicPr>
          <p:blipFill>
            <a:blip r:embed="rId5" cstate="print">
              <a:lum contrast="10000"/>
            </a:blip>
            <a:srcRect/>
            <a:stretch>
              <a:fillRect/>
            </a:stretch>
          </p:blipFill>
          <p:spPr bwMode="auto">
            <a:xfrm>
              <a:off x="571472" y="3000372"/>
              <a:ext cx="771525" cy="762000"/>
            </a:xfrm>
            <a:prstGeom prst="rect">
              <a:avLst/>
            </a:prstGeom>
            <a:noFill/>
            <a:ln w="9525">
              <a:noFill/>
              <a:miter lim="800000"/>
              <a:headEnd/>
              <a:tailEnd/>
            </a:ln>
          </p:spPr>
        </p:pic>
        <p:pic>
          <p:nvPicPr>
            <p:cNvPr id="2065" name="Picture 19" descr="C:\Users\Bureau\Documents\Downloads\images.jpg"/>
            <p:cNvPicPr>
              <a:picLocks noChangeAspect="1" noChangeArrowheads="1"/>
            </p:cNvPicPr>
            <p:nvPr/>
          </p:nvPicPr>
          <p:blipFill>
            <a:blip r:embed="rId5" cstate="print">
              <a:lum contrast="10000"/>
            </a:blip>
            <a:srcRect/>
            <a:stretch>
              <a:fillRect/>
            </a:stretch>
          </p:blipFill>
          <p:spPr bwMode="auto">
            <a:xfrm>
              <a:off x="7929586" y="3000372"/>
              <a:ext cx="771525" cy="762000"/>
            </a:xfrm>
            <a:prstGeom prst="rect">
              <a:avLst/>
            </a:prstGeom>
            <a:noFill/>
            <a:ln w="9525">
              <a:noFill/>
              <a:miter lim="800000"/>
              <a:headEnd/>
              <a:tailEnd/>
            </a:ln>
          </p:spPr>
        </p:pic>
      </p:grpSp>
      <p:pic>
        <p:nvPicPr>
          <p:cNvPr id="16" name="Picture 15" descr="70dee1caf8"/>
          <p:cNvPicPr>
            <a:picLocks noChangeArrowheads="1" noCro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786710" y="5572140"/>
            <a:ext cx="1000125" cy="928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p:nvPr/>
        </p:nvSpPr>
        <p:spPr>
          <a:xfrm>
            <a:off x="1428728" y="5857893"/>
            <a:ext cx="6238600" cy="461665"/>
          </a:xfrm>
          <a:prstGeom prst="rect">
            <a:avLst/>
          </a:prstGeom>
        </p:spPr>
        <p:txBody>
          <a:bodyPr wrap="square">
            <a:spAutoFit/>
          </a:bodyPr>
          <a:lstStyle/>
          <a:p>
            <a:pPr algn="ctr" fontAlgn="base" latinLnBrk="1">
              <a:spcBef>
                <a:spcPct val="0"/>
              </a:spcBef>
              <a:spcAft>
                <a:spcPct val="0"/>
              </a:spcAft>
              <a:defRPr/>
            </a:pPr>
            <a:r>
              <a:rPr kumimoji="1" lang="fr-FR" sz="2400" b="1" i="1" dirty="0">
                <a:solidFill>
                  <a:srgbClr val="2D2DB9">
                    <a:lumMod val="50000"/>
                  </a:srgbClr>
                </a:solidFill>
                <a:latin typeface="Times New Roman" pitchFamily="18" charset="0"/>
                <a:cs typeface="Times New Roman" pitchFamily="18" charset="0"/>
              </a:rPr>
              <a:t>Année  </a:t>
            </a:r>
            <a:r>
              <a:rPr kumimoji="1" lang="fr-FR" sz="2400" b="1" i="1" dirty="0" smtClean="0">
                <a:solidFill>
                  <a:srgbClr val="2D2DB9">
                    <a:lumMod val="50000"/>
                  </a:srgbClr>
                </a:solidFill>
                <a:latin typeface="Times New Roman" pitchFamily="18" charset="0"/>
                <a:cs typeface="Times New Roman" pitchFamily="18" charset="0"/>
              </a:rPr>
              <a:t>2024 </a:t>
            </a:r>
            <a:r>
              <a:rPr kumimoji="1" lang="fr-FR" sz="2400" b="1" i="1" dirty="0">
                <a:solidFill>
                  <a:srgbClr val="2D2DB9">
                    <a:lumMod val="50000"/>
                  </a:srgbClr>
                </a:solidFill>
                <a:latin typeface="Times New Roman" pitchFamily="18" charset="0"/>
                <a:cs typeface="Times New Roman" pitchFamily="18" charset="0"/>
              </a:rPr>
              <a:t>/ </a:t>
            </a:r>
            <a:r>
              <a:rPr kumimoji="1" lang="fr-FR" sz="2400" b="1" i="1" dirty="0" smtClean="0">
                <a:solidFill>
                  <a:srgbClr val="2D2DB9">
                    <a:lumMod val="50000"/>
                  </a:srgbClr>
                </a:solidFill>
                <a:latin typeface="Times New Roman" pitchFamily="18" charset="0"/>
                <a:cs typeface="Times New Roman" pitchFamily="18" charset="0"/>
              </a:rPr>
              <a:t>2025</a:t>
            </a:r>
            <a:endParaRPr kumimoji="1" lang="fr-FR" sz="2400" b="1" i="1" dirty="0">
              <a:solidFill>
                <a:srgbClr val="2D2DB9">
                  <a:lumMod val="50000"/>
                </a:srgbClr>
              </a:solidFill>
              <a:latin typeface="Times New Roman" pitchFamily="18" charset="0"/>
              <a:cs typeface="Times New Roman" pitchFamily="18" charset="0"/>
            </a:endParaRPr>
          </a:p>
        </p:txBody>
      </p:sp>
      <p:sp>
        <p:nvSpPr>
          <p:cNvPr id="19" name="Espace réservé du numéro de diapositive 18"/>
          <p:cNvSpPr>
            <a:spLocks noGrp="1"/>
          </p:cNvSpPr>
          <p:nvPr>
            <p:ph type="sldNum" sz="quarter" idx="12"/>
          </p:nvPr>
        </p:nvSpPr>
        <p:spPr/>
        <p:txBody>
          <a:bodyPr/>
          <a:lstStyle/>
          <a:p>
            <a:fld id="{F68EE835-FCB7-45A8-9D9B-156A7950DCB6}" type="slidenum">
              <a:rPr lang="fr-FR" smtClean="0"/>
              <a:pPr/>
              <a:t>2</a:t>
            </a:fld>
            <a:endParaRPr lang="fr-FR"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5E-6 1.48148E-6 L -0.00156 0.27523 " pathEditMode="relative" rAng="0" ptsTypes="AA">
                                      <p:cBhvr>
                                        <p:cTn id="6" dur="2000" fill="hold"/>
                                        <p:tgtEl>
                                          <p:spTgt spid="22"/>
                                        </p:tgtEl>
                                        <p:attrNameLst>
                                          <p:attrName>ppt_x</p:attrName>
                                          <p:attrName>ppt_y</p:attrName>
                                        </p:attrNameLst>
                                      </p:cBhvr>
                                      <p:rCtr x="-1" y="13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1000"/>
                                        <p:tgtEl>
                                          <p:spTgt spid="24"/>
                                        </p:tgtEl>
                                      </p:cBhvr>
                                    </p:animEffect>
                                  </p:childTnLst>
                                </p:cTn>
                              </p:par>
                            </p:childTnLst>
                          </p:cTn>
                        </p:par>
                        <p:par>
                          <p:cTn id="16" fill="hold">
                            <p:stCondLst>
                              <p:cond delay="3000"/>
                            </p:stCondLst>
                            <p:childTnLst>
                              <p:par>
                                <p:cTn id="17" presetID="22" presetClass="entr" presetSubtype="8" fill="hold" grpId="0" nodeType="afterEffect">
                                  <p:stCondLst>
                                    <p:cond delay="40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par>
                          <p:cTn id="20" fill="hold">
                            <p:stCondLst>
                              <p:cond delay="3900"/>
                            </p:stCondLst>
                            <p:childTnLst>
                              <p:par>
                                <p:cTn id="21" presetID="2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000"/>
                                        <p:tgtEl>
                                          <p:spTgt spid="16"/>
                                        </p:tgtEl>
                                      </p:cBhvr>
                                    </p:animEffect>
                                  </p:childTnLst>
                                </p:cTn>
                              </p:par>
                              <p:par>
                                <p:cTn id="30" presetID="55"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ppt_w</p:attrName>
                                        </p:attrNameLst>
                                      </p:cBhvr>
                                      <p:tavLst>
                                        <p:tav tm="0">
                                          <p:val>
                                            <p:strVal val="#ppt_w*0.70"/>
                                          </p:val>
                                        </p:tav>
                                        <p:tav tm="100000">
                                          <p:val>
                                            <p:strVal val="#ppt_w"/>
                                          </p:val>
                                        </p:tav>
                                      </p:tavLst>
                                    </p:anim>
                                    <p:anim calcmode="lin" valueType="num">
                                      <p:cBhvr>
                                        <p:cTn id="33" dur="1000" fill="hold"/>
                                        <p:tgtEl>
                                          <p:spTgt spid="16"/>
                                        </p:tgtEl>
                                        <p:attrNameLst>
                                          <p:attrName>ppt_h</p:attrName>
                                        </p:attrNameLst>
                                      </p:cBhvr>
                                      <p:tavLst>
                                        <p:tav tm="0">
                                          <p:val>
                                            <p:strVal val="#ppt_h"/>
                                          </p:val>
                                        </p:tav>
                                        <p:tav tm="100000">
                                          <p:val>
                                            <p:strVal val="#ppt_h"/>
                                          </p:val>
                                        </p:tav>
                                      </p:tavLst>
                                    </p:anim>
                                    <p:animEffect transition="in" filter="fade">
                                      <p:cBhvr>
                                        <p:cTn id="34" dur="1000"/>
                                        <p:tgtEl>
                                          <p:spTgt spid="16"/>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slide(fromBottom)">
                                      <p:cBhvr>
                                        <p:cTn id="3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33"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DELL\Downloads\1736256744869.jpg"/>
          <p:cNvPicPr>
            <a:picLocks noGrp="1" noChangeAspect="1" noChangeArrowheads="1"/>
          </p:cNvPicPr>
          <p:nvPr>
            <p:ph idx="1"/>
          </p:nvPr>
        </p:nvPicPr>
        <p:blipFill>
          <a:blip r:embed="rId2" cstate="print"/>
          <a:srcRect/>
          <a:stretch>
            <a:fillRect/>
          </a:stretch>
        </p:blipFill>
        <p:spPr bwMode="auto">
          <a:xfrm>
            <a:off x="2357422" y="1600200"/>
            <a:ext cx="3911814" cy="45259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ownloads\50687877-bf33-41a9-bf4c-22c321f6effb.jpg"/>
          <p:cNvPicPr>
            <a:picLocks noGrp="1" noChangeAspect="1" noChangeArrowheads="1"/>
          </p:cNvPicPr>
          <p:nvPr>
            <p:ph idx="1"/>
          </p:nvPr>
        </p:nvPicPr>
        <p:blipFill>
          <a:blip r:embed="rId2" cstate="print"/>
          <a:srcRect/>
          <a:stretch>
            <a:fillRect/>
          </a:stretch>
        </p:blipFill>
        <p:spPr bwMode="auto">
          <a:xfrm>
            <a:off x="1571604" y="785794"/>
            <a:ext cx="5072098" cy="534036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ownloads\159d190a-a193-4470-8f0a-eb9a084fdfa9.jpg"/>
          <p:cNvPicPr>
            <a:picLocks noGrp="1" noChangeAspect="1" noChangeArrowheads="1"/>
          </p:cNvPicPr>
          <p:nvPr>
            <p:ph idx="1"/>
          </p:nvPr>
        </p:nvPicPr>
        <p:blipFill>
          <a:blip r:embed="rId2" cstate="print"/>
          <a:srcRect/>
          <a:stretch>
            <a:fillRect/>
          </a:stretch>
        </p:blipFill>
        <p:spPr bwMode="auto">
          <a:xfrm>
            <a:off x="2428860" y="1071546"/>
            <a:ext cx="4429156" cy="514353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ownloads\26cbb92c-852d-401d-80b1-3a2c9af7dce3.jpg"/>
          <p:cNvPicPr>
            <a:picLocks noGrp="1" noChangeAspect="1" noChangeArrowheads="1"/>
          </p:cNvPicPr>
          <p:nvPr>
            <p:ph idx="1"/>
          </p:nvPr>
        </p:nvPicPr>
        <p:blipFill>
          <a:blip r:embed="rId2" cstate="print"/>
          <a:srcRect/>
          <a:stretch>
            <a:fillRect/>
          </a:stretch>
        </p:blipFill>
        <p:spPr bwMode="auto">
          <a:xfrm>
            <a:off x="2285984" y="928670"/>
            <a:ext cx="4786346" cy="528641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LL\Downloads\a7d217d4-22c8-4417-974a-36acc25b4623.jpg"/>
          <p:cNvPicPr>
            <a:picLocks noGrp="1" noChangeAspect="1" noChangeArrowheads="1"/>
          </p:cNvPicPr>
          <p:nvPr>
            <p:ph idx="1"/>
          </p:nvPr>
        </p:nvPicPr>
        <p:blipFill>
          <a:blip r:embed="rId2" cstate="print"/>
          <a:srcRect/>
          <a:stretch>
            <a:fillRect/>
          </a:stretch>
        </p:blipFill>
        <p:spPr bwMode="auto">
          <a:xfrm>
            <a:off x="2214546" y="857232"/>
            <a:ext cx="4643470" cy="521497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ELL\Downloads\5fa55eb3-8c93-4fdd-bb8c-fd08c676d3c2.jpg"/>
          <p:cNvPicPr>
            <a:picLocks noGrp="1" noChangeAspect="1" noChangeArrowheads="1"/>
          </p:cNvPicPr>
          <p:nvPr>
            <p:ph idx="1"/>
          </p:nvPr>
        </p:nvPicPr>
        <p:blipFill>
          <a:blip r:embed="rId2" cstate="print"/>
          <a:srcRect/>
          <a:stretch>
            <a:fillRect/>
          </a:stretch>
        </p:blipFill>
        <p:spPr bwMode="auto">
          <a:xfrm>
            <a:off x="1571604" y="1142984"/>
            <a:ext cx="6034617" cy="452596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ELL\Downloads\4a230826-db31-4e63-8986-becdef889a53.jpg"/>
          <p:cNvPicPr>
            <a:picLocks noGrp="1" noChangeAspect="1" noChangeArrowheads="1"/>
          </p:cNvPicPr>
          <p:nvPr>
            <p:ph idx="1"/>
          </p:nvPr>
        </p:nvPicPr>
        <p:blipFill>
          <a:blip r:embed="rId2" cstate="print"/>
          <a:srcRect/>
          <a:stretch>
            <a:fillRect/>
          </a:stretch>
        </p:blipFill>
        <p:spPr bwMode="auto">
          <a:xfrm>
            <a:off x="2000232" y="714356"/>
            <a:ext cx="4429156" cy="528641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DELL\Downloads\a512d1c4-0847-44a4-8019-d7852686dddb.jpg"/>
          <p:cNvPicPr>
            <a:picLocks noGrp="1" noChangeAspect="1" noChangeArrowheads="1"/>
          </p:cNvPicPr>
          <p:nvPr>
            <p:ph idx="1"/>
          </p:nvPr>
        </p:nvPicPr>
        <p:blipFill>
          <a:blip r:embed="rId2" cstate="print"/>
          <a:srcRect/>
          <a:stretch>
            <a:fillRect/>
          </a:stretch>
        </p:blipFill>
        <p:spPr bwMode="auto">
          <a:xfrm>
            <a:off x="2428860" y="1214422"/>
            <a:ext cx="4071966" cy="468632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ELL\Downloads\f851cf54-6297-4830-a88b-144677d1e50c.jpg"/>
          <p:cNvPicPr>
            <a:picLocks noGrp="1" noChangeAspect="1" noChangeArrowheads="1"/>
          </p:cNvPicPr>
          <p:nvPr>
            <p:ph idx="1"/>
          </p:nvPr>
        </p:nvPicPr>
        <p:blipFill>
          <a:blip r:embed="rId2" cstate="print"/>
          <a:srcRect/>
          <a:stretch>
            <a:fillRect/>
          </a:stretch>
        </p:blipFill>
        <p:spPr bwMode="auto">
          <a:xfrm>
            <a:off x="2071670" y="785794"/>
            <a:ext cx="5000660" cy="53578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DELL\Downloads\fb647b81-57ea-49fb-a265-07a393475dcd.jpg"/>
          <p:cNvPicPr>
            <a:picLocks noGrp="1" noChangeAspect="1" noChangeArrowheads="1"/>
          </p:cNvPicPr>
          <p:nvPr>
            <p:ph idx="1"/>
          </p:nvPr>
        </p:nvPicPr>
        <p:blipFill>
          <a:blip r:embed="rId2" cstate="print"/>
          <a:srcRect/>
          <a:stretch>
            <a:fillRect/>
          </a:stretch>
        </p:blipFill>
        <p:spPr bwMode="auto">
          <a:xfrm>
            <a:off x="2000232" y="642918"/>
            <a:ext cx="4643470" cy="557216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SAHED M 2007 (70)"/>
          <p:cNvPicPr>
            <a:picLocks noGrp="1" noChangeAspect="1" noChangeArrowheads="1"/>
          </p:cNvPicPr>
          <p:nvPr>
            <p:ph idx="1"/>
          </p:nvPr>
        </p:nvPicPr>
        <p:blipFill>
          <a:blip r:embed="rId2" cstate="print">
            <a:duotone>
              <a:prstClr val="black"/>
              <a:schemeClr val="accent2">
                <a:tint val="45000"/>
                <a:satMod val="400000"/>
              </a:schemeClr>
            </a:duotone>
          </a:blip>
          <a:srcRect/>
          <a:stretch>
            <a:fillRect/>
          </a:stretch>
        </p:blipFill>
        <p:spPr bwMode="auto">
          <a:xfrm>
            <a:off x="214282" y="571480"/>
            <a:ext cx="7619048" cy="761905"/>
          </a:xfrm>
          <a:prstGeom prst="rect">
            <a:avLst/>
          </a:prstGeom>
          <a:noFill/>
          <a:ln w="9525">
            <a:noFill/>
            <a:miter lim="800000"/>
            <a:headEnd/>
            <a:tailEnd/>
          </a:ln>
        </p:spPr>
      </p:pic>
      <p:sp>
        <p:nvSpPr>
          <p:cNvPr id="9" name="Text Box 15"/>
          <p:cNvSpPr txBox="1">
            <a:spLocks noChangeArrowheads="1"/>
          </p:cNvSpPr>
          <p:nvPr/>
        </p:nvSpPr>
        <p:spPr bwMode="auto">
          <a:xfrm>
            <a:off x="1000100" y="785794"/>
            <a:ext cx="4352924" cy="369332"/>
          </a:xfrm>
          <a:prstGeom prst="rect">
            <a:avLst/>
          </a:prstGeom>
          <a:noFill/>
          <a:ln w="9525">
            <a:noFill/>
            <a:miter lim="800000"/>
            <a:headEnd/>
            <a:tailEnd/>
          </a:ln>
        </p:spPr>
        <p:txBody>
          <a:bodyPr wrap="square">
            <a:spAutoFit/>
          </a:bodyPr>
          <a:lstStyle/>
          <a:p>
            <a:pPr algn="l"/>
            <a:r>
              <a:rPr lang="en-US" b="1" dirty="0" smtClean="0">
                <a:solidFill>
                  <a:schemeClr val="bg1"/>
                </a:solidFill>
                <a:latin typeface="Times New Roman" pitchFamily="18" charset="0"/>
                <a:cs typeface="Times New Roman" pitchFamily="18" charset="0"/>
              </a:rPr>
              <a:t>Presentation de l’établissement  d’accueil</a:t>
            </a:r>
            <a:endParaRPr lang="en-US" b="1" dirty="0">
              <a:solidFill>
                <a:schemeClr val="bg1"/>
              </a:solidFill>
              <a:latin typeface="Times New Roman" pitchFamily="18" charset="0"/>
              <a:cs typeface="Times New Roman" pitchFamily="18" charset="0"/>
            </a:endParaRPr>
          </a:p>
        </p:txBody>
      </p:sp>
      <p:sp>
        <p:nvSpPr>
          <p:cNvPr id="10" name="Rectangle 9"/>
          <p:cNvSpPr/>
          <p:nvPr/>
        </p:nvSpPr>
        <p:spPr>
          <a:xfrm>
            <a:off x="571472" y="1714488"/>
            <a:ext cx="7215238" cy="2031325"/>
          </a:xfrm>
          <a:prstGeom prst="rect">
            <a:avLst/>
          </a:prstGeom>
        </p:spPr>
        <p:txBody>
          <a:bodyPr wrap="square">
            <a:spAutoFit/>
          </a:bodyPr>
          <a:lstStyle/>
          <a:p>
            <a:r>
              <a:rPr lang="fr-FR" dirty="0"/>
              <a:t>L'Université de Siirt est une université gouvernementale turque fondée en 2007 dans la ville de Siirt</a:t>
            </a:r>
            <a:r>
              <a:rPr lang="fr-FR" dirty="0" smtClean="0"/>
              <a:t>. Située au sud -Est de la Turquie à environ 1623 Km de la capitale, Ankara . </a:t>
            </a:r>
            <a:r>
              <a:rPr lang="fr-FR" dirty="0"/>
              <a:t>Elle comprend 10 facultés, 6 instituts professionnels, 3 instituts supérieurs, 4 instituts de troisième cycle et 21 centres d'application et de </a:t>
            </a:r>
            <a:r>
              <a:rPr lang="fr-FR" dirty="0" smtClean="0"/>
              <a:t>recherche, le nombre des étudient est 18980 et 647de  personnel enseignant.</a:t>
            </a:r>
          </a:p>
          <a:p>
            <a:endParaRPr lang="fr-FR" dirty="0"/>
          </a:p>
        </p:txBody>
      </p:sp>
      <p:pic>
        <p:nvPicPr>
          <p:cNvPr id="1026" name="Picture 2" descr="C:\Users\DELL\Downloads\siirt2.jpg"/>
          <p:cNvPicPr>
            <a:picLocks noChangeAspect="1" noChangeArrowheads="1"/>
          </p:cNvPicPr>
          <p:nvPr/>
        </p:nvPicPr>
        <p:blipFill>
          <a:blip r:embed="rId3" cstate="print"/>
          <a:srcRect/>
          <a:stretch>
            <a:fillRect/>
          </a:stretch>
        </p:blipFill>
        <p:spPr bwMode="auto">
          <a:xfrm>
            <a:off x="857224" y="3643314"/>
            <a:ext cx="6858048" cy="26432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ppt_w*0.05"/>
                                          </p:val>
                                        </p:tav>
                                        <p:tav tm="100000">
                                          <p:val>
                                            <p:strVal val="#ppt_w"/>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anim calcmode="lin" valueType="num">
                                      <p:cBhvr>
                                        <p:cTn id="9" dur="2000" fill="hold"/>
                                        <p:tgtEl>
                                          <p:spTgt spid="8"/>
                                        </p:tgtEl>
                                        <p:attrNameLst>
                                          <p:attrName>ppt_x</p:attrName>
                                        </p:attrNameLst>
                                      </p:cBhvr>
                                      <p:tavLst>
                                        <p:tav tm="0">
                                          <p:val>
                                            <p:strVal val="#ppt_x-.2"/>
                                          </p:val>
                                        </p:tav>
                                        <p:tav tm="100000">
                                          <p:val>
                                            <p:strVal val="#ppt_x"/>
                                          </p:val>
                                        </p:tav>
                                      </p:tavLst>
                                    </p:anim>
                                    <p:anim calcmode="lin" valueType="num">
                                      <p:cBhvr>
                                        <p:cTn id="10" dur="2000" fill="hold"/>
                                        <p:tgtEl>
                                          <p:spTgt spid="8"/>
                                        </p:tgtEl>
                                        <p:attrNameLst>
                                          <p:attrName>ppt_y</p:attrName>
                                        </p:attrNameLst>
                                      </p:cBhvr>
                                      <p:tavLst>
                                        <p:tav tm="0">
                                          <p:val>
                                            <p:strVal val="#ppt_y"/>
                                          </p:val>
                                        </p:tav>
                                        <p:tav tm="100000">
                                          <p:val>
                                            <p:strVal val="#ppt_y"/>
                                          </p:val>
                                        </p:tav>
                                      </p:tavLst>
                                    </p:anim>
                                    <p:animEffect transition="in" filter="fade">
                                      <p:cBhvr>
                                        <p:cTn id="11" dur="2000"/>
                                        <p:tgtEl>
                                          <p:spTgt spid="8"/>
                                        </p:tgtEl>
                                      </p:cBhvr>
                                    </p:animEffect>
                                  </p:childTnLst>
                                </p:cTn>
                              </p:par>
                            </p:childTnLst>
                          </p:cTn>
                        </p:par>
                        <p:par>
                          <p:cTn id="12" fill="hold">
                            <p:stCondLst>
                              <p:cond delay="2000"/>
                            </p:stCondLst>
                            <p:childTnLst>
                              <p:par>
                                <p:cTn id="13" presetID="53"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DELL\Downloads\f06653d5-895d-4584-b7a8-a1162fb4010a.jpg"/>
          <p:cNvPicPr>
            <a:picLocks noGrp="1" noChangeAspect="1" noChangeArrowheads="1"/>
          </p:cNvPicPr>
          <p:nvPr>
            <p:ph idx="1"/>
          </p:nvPr>
        </p:nvPicPr>
        <p:blipFill>
          <a:blip r:embed="rId2" cstate="print"/>
          <a:srcRect/>
          <a:stretch>
            <a:fillRect/>
          </a:stretch>
        </p:blipFill>
        <p:spPr bwMode="auto">
          <a:xfrm>
            <a:off x="1785918" y="571480"/>
            <a:ext cx="4929222" cy="557216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DELL\Downloads\f14a32d5-71d7-4594-b600-484202a1918b.jpg"/>
          <p:cNvPicPr>
            <a:picLocks noGrp="1" noChangeAspect="1" noChangeArrowheads="1"/>
          </p:cNvPicPr>
          <p:nvPr>
            <p:ph idx="1"/>
          </p:nvPr>
        </p:nvPicPr>
        <p:blipFill>
          <a:blip r:embed="rId2" cstate="print"/>
          <a:srcRect/>
          <a:stretch>
            <a:fillRect/>
          </a:stretch>
        </p:blipFill>
        <p:spPr bwMode="auto">
          <a:xfrm>
            <a:off x="1643042" y="1071546"/>
            <a:ext cx="6034617" cy="485778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DELL\Downloads\3e3b9bd4-8a13-4ec0-bf0e-a4258c75d019.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DELL\Downloads\0995f62c-a4e4-4866-8a8a-ce3668830368.jpg"/>
          <p:cNvPicPr>
            <a:picLocks noGrp="1" noChangeAspect="1" noChangeArrowheads="1"/>
          </p:cNvPicPr>
          <p:nvPr>
            <p:ph idx="1"/>
          </p:nvPr>
        </p:nvPicPr>
        <p:blipFill>
          <a:blip r:embed="rId2" cstate="print"/>
          <a:srcRect/>
          <a:stretch>
            <a:fillRect/>
          </a:stretch>
        </p:blipFill>
        <p:spPr bwMode="auto">
          <a:xfrm>
            <a:off x="2643174" y="1142984"/>
            <a:ext cx="3929090" cy="4525963"/>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DELL\Downloads\257fbe36-eae6-4014-b0fd-610a8534593a.jpg"/>
          <p:cNvPicPr>
            <a:picLocks noGrp="1" noChangeAspect="1" noChangeArrowheads="1"/>
          </p:cNvPicPr>
          <p:nvPr>
            <p:ph idx="1"/>
          </p:nvPr>
        </p:nvPicPr>
        <p:blipFill>
          <a:blip r:embed="rId2" cstate="print"/>
          <a:srcRect/>
          <a:stretch>
            <a:fillRect/>
          </a:stretch>
        </p:blipFill>
        <p:spPr bwMode="auto">
          <a:xfrm>
            <a:off x="2214546" y="642918"/>
            <a:ext cx="4357718" cy="521497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DELL\Downloads\7d5b78fc-4e58-4f7d-9643-47dd7c6ac855.jpg"/>
          <p:cNvPicPr>
            <a:picLocks noGrp="1" noChangeAspect="1" noChangeArrowheads="1"/>
          </p:cNvPicPr>
          <p:nvPr>
            <p:ph idx="1"/>
          </p:nvPr>
        </p:nvPicPr>
        <p:blipFill>
          <a:blip r:embed="rId2" cstate="print"/>
          <a:srcRect/>
          <a:stretch>
            <a:fillRect/>
          </a:stretch>
        </p:blipFill>
        <p:spPr bwMode="auto">
          <a:xfrm>
            <a:off x="2357422" y="928670"/>
            <a:ext cx="4054690" cy="4525963"/>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C:\Users\DELL\Downloads\6f378c77-318d-48e3-92b0-d2603ac7d135.jpg"/>
          <p:cNvPicPr>
            <a:picLocks noGrp="1" noChangeAspect="1" noChangeArrowheads="1"/>
          </p:cNvPicPr>
          <p:nvPr>
            <p:ph idx="1"/>
          </p:nvPr>
        </p:nvPicPr>
        <p:blipFill>
          <a:blip r:embed="rId2" cstate="print"/>
          <a:srcRect/>
          <a:stretch>
            <a:fillRect/>
          </a:stretch>
        </p:blipFill>
        <p:spPr bwMode="auto">
          <a:xfrm>
            <a:off x="428596" y="1714488"/>
            <a:ext cx="8229600" cy="370332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DELL\Downloads\830d1040-3894-404f-ba94-d6d867c7a452.jpg"/>
          <p:cNvPicPr>
            <a:picLocks noGrp="1" noChangeAspect="1" noChangeArrowheads="1"/>
          </p:cNvPicPr>
          <p:nvPr>
            <p:ph idx="1"/>
          </p:nvPr>
        </p:nvPicPr>
        <p:blipFill>
          <a:blip r:embed="rId2" cstate="print"/>
          <a:srcRect/>
          <a:stretch>
            <a:fillRect/>
          </a:stretch>
        </p:blipFill>
        <p:spPr bwMode="auto">
          <a:xfrm>
            <a:off x="2357422" y="1600200"/>
            <a:ext cx="4214842" cy="475775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DELL\Downloads\cc22f8cc-6ece-4553-afc5-87782cf11a05.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DELL\Downloads\251cbd0a-f95b-4e26-8218-dad53d463c36.jpg"/>
          <p:cNvPicPr>
            <a:picLocks noGrp="1" noChangeAspect="1" noChangeArrowheads="1"/>
          </p:cNvPicPr>
          <p:nvPr>
            <p:ph idx="1"/>
          </p:nvPr>
        </p:nvPicPr>
        <p:blipFill>
          <a:blip r:embed="rId2" cstate="print"/>
          <a:srcRect/>
          <a:stretch>
            <a:fillRect/>
          </a:stretch>
        </p:blipFill>
        <p:spPr bwMode="auto">
          <a:xfrm>
            <a:off x="500034" y="1571612"/>
            <a:ext cx="8229600" cy="385765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1357298"/>
            <a:ext cx="7615262" cy="428628"/>
          </a:xfrm>
        </p:spPr>
        <p:txBody>
          <a:bodyPr>
            <a:normAutofit fontScale="92500"/>
          </a:bodyPr>
          <a:lstStyle/>
          <a:p>
            <a:r>
              <a:rPr lang="fr-FR" sz="1800" dirty="0" smtClean="0"/>
              <a:t>Visite scientifique  des laboratoires des déférentes facultés de l’université de Siirt</a:t>
            </a:r>
            <a:endParaRPr lang="fr-FR" sz="1800" dirty="0"/>
          </a:p>
        </p:txBody>
      </p:sp>
      <p:pic>
        <p:nvPicPr>
          <p:cNvPr id="7" name="Picture 4" descr="SAHED M 2007 (70)"/>
          <p:cNvPicPr>
            <a:picLocks noGrp="1" noChangeAspect="1" noChangeArrowheads="1"/>
          </p:cNvPicPr>
          <p:nvPr>
            <p:ph idx="1"/>
          </p:nvPr>
        </p:nvPicPr>
        <p:blipFill>
          <a:blip r:embed="rId2" cstate="print">
            <a:duotone>
              <a:prstClr val="black"/>
              <a:schemeClr val="accent2">
                <a:tint val="45000"/>
                <a:satMod val="400000"/>
              </a:schemeClr>
            </a:duotone>
          </a:blip>
          <a:srcRect/>
          <a:stretch>
            <a:fillRect/>
          </a:stretch>
        </p:blipFill>
        <p:spPr bwMode="auto">
          <a:xfrm>
            <a:off x="214282" y="571480"/>
            <a:ext cx="7619048" cy="761905"/>
          </a:xfrm>
          <a:prstGeom prst="rect">
            <a:avLst/>
          </a:prstGeom>
          <a:noFill/>
          <a:ln w="9525">
            <a:noFill/>
            <a:miter lim="800000"/>
            <a:headEnd/>
            <a:tailEnd/>
          </a:ln>
        </p:spPr>
      </p:pic>
      <p:sp>
        <p:nvSpPr>
          <p:cNvPr id="8" name="Text Box 15"/>
          <p:cNvSpPr txBox="1">
            <a:spLocks noChangeArrowheads="1"/>
          </p:cNvSpPr>
          <p:nvPr/>
        </p:nvSpPr>
        <p:spPr bwMode="auto">
          <a:xfrm>
            <a:off x="1000100" y="785794"/>
            <a:ext cx="2786082" cy="369332"/>
          </a:xfrm>
          <a:prstGeom prst="rect">
            <a:avLst/>
          </a:prstGeom>
          <a:noFill/>
          <a:ln w="9525">
            <a:noFill/>
            <a:miter lim="800000"/>
            <a:headEnd/>
            <a:tailEnd/>
          </a:ln>
        </p:spPr>
        <p:txBody>
          <a:bodyPr wrap="square">
            <a:spAutoFit/>
          </a:bodyPr>
          <a:lstStyle/>
          <a:p>
            <a:pPr algn="l"/>
            <a:r>
              <a:rPr lang="en-US" b="1" dirty="0" smtClean="0">
                <a:solidFill>
                  <a:schemeClr val="bg1"/>
                </a:solidFill>
                <a:latin typeface="Times New Roman" pitchFamily="18" charset="0"/>
                <a:cs typeface="Times New Roman" pitchFamily="18" charset="0"/>
              </a:rPr>
              <a:t>      Plan de travail</a:t>
            </a:r>
            <a:endParaRPr lang="en-US" b="1" dirty="0">
              <a:solidFill>
                <a:schemeClr val="bg1"/>
              </a:solidFill>
              <a:latin typeface="Times New Roman" pitchFamily="18" charset="0"/>
              <a:cs typeface="Times New Roman" pitchFamily="18" charset="0"/>
            </a:endParaRPr>
          </a:p>
        </p:txBody>
      </p:sp>
      <p:pic>
        <p:nvPicPr>
          <p:cNvPr id="10" name="Picture 4" descr="SAHED M 2007 (70)"/>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285720" y="1643050"/>
            <a:ext cx="7858125" cy="714380"/>
          </a:xfrm>
          <a:prstGeom prst="rect">
            <a:avLst/>
          </a:prstGeom>
          <a:noFill/>
          <a:ln w="9525">
            <a:noFill/>
            <a:miter lim="800000"/>
            <a:headEnd/>
            <a:tailEnd/>
          </a:ln>
        </p:spPr>
      </p:pic>
      <p:sp>
        <p:nvSpPr>
          <p:cNvPr id="11" name="Rectangle 10"/>
          <p:cNvSpPr/>
          <p:nvPr/>
        </p:nvSpPr>
        <p:spPr>
          <a:xfrm>
            <a:off x="1000100" y="1785926"/>
            <a:ext cx="2857520" cy="369332"/>
          </a:xfrm>
          <a:prstGeom prst="rect">
            <a:avLst/>
          </a:prstGeom>
        </p:spPr>
        <p:txBody>
          <a:bodyPr wrap="square">
            <a:spAutoFit/>
          </a:bodyPr>
          <a:lstStyle/>
          <a:p>
            <a:r>
              <a:rPr lang="en-US" b="1" dirty="0" smtClean="0">
                <a:solidFill>
                  <a:schemeClr val="bg1"/>
                </a:solidFill>
                <a:latin typeface="Times New Roman" pitchFamily="18" charset="0"/>
                <a:cs typeface="Times New Roman" pitchFamily="18" charset="0"/>
              </a:rPr>
              <a:t>Objectives du stage</a:t>
            </a:r>
            <a:endParaRPr lang="fr-FR" dirty="0"/>
          </a:p>
        </p:txBody>
      </p:sp>
      <p:sp>
        <p:nvSpPr>
          <p:cNvPr id="13" name="Espace réservé du contenu 2"/>
          <p:cNvSpPr txBox="1">
            <a:spLocks/>
          </p:cNvSpPr>
          <p:nvPr/>
        </p:nvSpPr>
        <p:spPr>
          <a:xfrm>
            <a:off x="428596" y="2285992"/>
            <a:ext cx="8229600" cy="414337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Identifier des nouvelles techniques pour divers appareils considérés comme de haute qualité</a:t>
            </a:r>
          </a:p>
        </p:txBody>
      </p:sp>
      <p:pic>
        <p:nvPicPr>
          <p:cNvPr id="14" name="Picture 4" descr="SAHED M 2007 (70)"/>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357158" y="2786058"/>
            <a:ext cx="7858125" cy="714380"/>
          </a:xfrm>
          <a:prstGeom prst="rect">
            <a:avLst/>
          </a:prstGeom>
          <a:noFill/>
          <a:ln w="9525">
            <a:noFill/>
            <a:miter lim="800000"/>
            <a:headEnd/>
            <a:tailEnd/>
          </a:ln>
        </p:spPr>
      </p:pic>
      <p:sp>
        <p:nvSpPr>
          <p:cNvPr id="16" name="Rectangle 15"/>
          <p:cNvSpPr/>
          <p:nvPr/>
        </p:nvSpPr>
        <p:spPr>
          <a:xfrm>
            <a:off x="1000100" y="3000372"/>
            <a:ext cx="2857520" cy="369332"/>
          </a:xfrm>
          <a:prstGeom prst="rect">
            <a:avLst/>
          </a:prstGeom>
        </p:spPr>
        <p:txBody>
          <a:bodyPr wrap="square">
            <a:spAutoFit/>
          </a:bodyPr>
          <a:lstStyle/>
          <a:p>
            <a:r>
              <a:rPr lang="fr-FR" b="1" dirty="0" smtClean="0">
                <a:solidFill>
                  <a:schemeClr val="bg1"/>
                </a:solidFill>
              </a:rPr>
              <a:t>Les personnes  rencontrées</a:t>
            </a:r>
            <a:endParaRPr lang="fr-FR" b="1" dirty="0">
              <a:solidFill>
                <a:schemeClr val="bg1"/>
              </a:solidFill>
            </a:endParaRPr>
          </a:p>
        </p:txBody>
      </p:sp>
      <p:sp>
        <p:nvSpPr>
          <p:cNvPr id="18" name="Espace réservé du contenu 2"/>
          <p:cNvSpPr txBox="1">
            <a:spLocks/>
          </p:cNvSpPr>
          <p:nvPr/>
        </p:nvSpPr>
        <p:spPr>
          <a:xfrm>
            <a:off x="500034" y="3500438"/>
            <a:ext cx="7929618" cy="2786082"/>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fr-FR" b="1" dirty="0" smtClean="0"/>
              <a:t>département des grands cultures </a:t>
            </a:r>
            <a:r>
              <a:rPr lang="fr-FR" dirty="0" smtClean="0"/>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dirty="0" smtClean="0"/>
              <a:t>Dr Fatih çig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dirty="0" smtClean="0"/>
              <a:t>Dr Ayman Elsabagh :</a:t>
            </a:r>
          </a:p>
          <a:p>
            <a:pPr marL="342900" lvl="0" indent="-342900">
              <a:spcBef>
                <a:spcPct val="20000"/>
              </a:spcBef>
              <a:buFont typeface="Arial" pitchFamily="34" charset="0"/>
              <a:buChar char="•"/>
            </a:pPr>
            <a:r>
              <a:rPr lang="fr-FR" b="1" dirty="0" smtClean="0"/>
              <a:t>département d’horticulture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dirty="0" smtClean="0"/>
              <a:t>Dr Arzu çig</a:t>
            </a:r>
          </a:p>
          <a:p>
            <a:pPr marL="342900" indent="-342900">
              <a:spcBef>
                <a:spcPct val="20000"/>
              </a:spcBef>
              <a:buFont typeface="Arial" pitchFamily="34" charset="0"/>
              <a:buChar char="•"/>
            </a:pPr>
            <a:r>
              <a:rPr lang="fr-FR" dirty="0" smtClean="0"/>
              <a:t> Dr Muhamet Zeki Karipçin</a:t>
            </a:r>
          </a:p>
          <a:p>
            <a:pPr marL="342900" lvl="0" indent="-342900">
              <a:spcBef>
                <a:spcPct val="20000"/>
              </a:spcBef>
              <a:buFont typeface="Arial" pitchFamily="34" charset="0"/>
              <a:buChar char="•"/>
            </a:pPr>
            <a:r>
              <a:rPr lang="fr-FR" b="1" dirty="0" smtClean="0"/>
              <a:t>département des sciences de sol :</a:t>
            </a:r>
          </a:p>
          <a:p>
            <a:pPr marL="342900" lvl="0" indent="-342900">
              <a:spcBef>
                <a:spcPct val="20000"/>
              </a:spcBef>
              <a:buFont typeface="Arial" pitchFamily="34" charset="0"/>
              <a:buChar char="•"/>
            </a:pPr>
            <a:r>
              <a:rPr kumimoji="0" lang="fr-FR" sz="1800" i="0" u="none" strike="noStrike" kern="1200" cap="none" spc="0" normalizeH="0" baseline="0" noProof="0" dirty="0" smtClean="0">
                <a:ln>
                  <a:noFill/>
                </a:ln>
                <a:solidFill>
                  <a:schemeClr val="tx1"/>
                </a:solidFill>
                <a:effectLst/>
                <a:uLnTx/>
                <a:uFillTx/>
                <a:latin typeface="+mn-lt"/>
                <a:ea typeface="+mn-ea"/>
                <a:cs typeface="+mn-cs"/>
              </a:rPr>
              <a:t>Dr Mesut</a:t>
            </a:r>
            <a:r>
              <a:rPr kumimoji="0" lang="fr-FR" sz="1800" i="0" u="none" strike="noStrike" kern="1200" cap="none" spc="0" normalizeH="0" noProof="0" dirty="0" smtClean="0">
                <a:ln>
                  <a:noFill/>
                </a:ln>
                <a:solidFill>
                  <a:schemeClr val="tx1"/>
                </a:solidFill>
                <a:effectLst/>
                <a:uLnTx/>
                <a:uFillTx/>
                <a:latin typeface="+mn-lt"/>
                <a:ea typeface="+mn-ea"/>
                <a:cs typeface="+mn-cs"/>
              </a:rPr>
              <a:t> Budak</a:t>
            </a:r>
            <a:endParaRPr kumimoji="0" lang="fr-FR" sz="180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05"/>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 calcmode="lin" valueType="num">
                                      <p:cBhvr>
                                        <p:cTn id="9" dur="2000" fill="hold"/>
                                        <p:tgtEl>
                                          <p:spTgt spid="7"/>
                                        </p:tgtEl>
                                        <p:attrNameLst>
                                          <p:attrName>ppt_x</p:attrName>
                                        </p:attrNameLst>
                                      </p:cBhvr>
                                      <p:tavLst>
                                        <p:tav tm="0">
                                          <p:val>
                                            <p:strVal val="#ppt_x-.2"/>
                                          </p:val>
                                        </p:tav>
                                        <p:tav tm="100000">
                                          <p:val>
                                            <p:strVal val="#ppt_x"/>
                                          </p:val>
                                        </p:tav>
                                      </p:tavLst>
                                    </p:anim>
                                    <p:anim calcmode="lin" valueType="num">
                                      <p:cBhvr>
                                        <p:cTn id="10" dur="2000" fill="hold"/>
                                        <p:tgtEl>
                                          <p:spTgt spid="7"/>
                                        </p:tgtEl>
                                        <p:attrNameLst>
                                          <p:attrName>ppt_y</p:attrName>
                                        </p:attrNameLst>
                                      </p:cBhvr>
                                      <p:tavLst>
                                        <p:tav tm="0">
                                          <p:val>
                                            <p:strVal val="#ppt_y"/>
                                          </p:val>
                                        </p:tav>
                                        <p:tav tm="100000">
                                          <p:val>
                                            <p:strVal val="#ppt_y"/>
                                          </p:val>
                                        </p:tav>
                                      </p:tavLst>
                                    </p:anim>
                                    <p:animEffect transition="in" filter="fade">
                                      <p:cBhvr>
                                        <p:cTn id="11" dur="2000"/>
                                        <p:tgtEl>
                                          <p:spTgt spid="7"/>
                                        </p:tgtEl>
                                      </p:cBhvr>
                                    </p:animEffect>
                                  </p:childTnLst>
                                </p:cTn>
                              </p:par>
                            </p:childTnLst>
                          </p:cTn>
                        </p:par>
                        <p:par>
                          <p:cTn id="12" fill="hold">
                            <p:stCondLst>
                              <p:cond delay="2000"/>
                            </p:stCondLst>
                            <p:childTnLst>
                              <p:par>
                                <p:cTn id="13" presetID="53"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2500"/>
                            </p:stCondLst>
                            <p:childTnLst>
                              <p:par>
                                <p:cTn id="19" presetID="54" presetClass="entr" presetSubtype="0" accel="10000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2000" fill="hold"/>
                                        <p:tgtEl>
                                          <p:spTgt spid="10"/>
                                        </p:tgtEl>
                                        <p:attrNameLst>
                                          <p:attrName>ppt_w</p:attrName>
                                        </p:attrNameLst>
                                      </p:cBhvr>
                                      <p:tavLst>
                                        <p:tav tm="0">
                                          <p:val>
                                            <p:strVal val="#ppt_w*0.05"/>
                                          </p:val>
                                        </p:tav>
                                        <p:tav tm="100000">
                                          <p:val>
                                            <p:strVal val="#ppt_w"/>
                                          </p:val>
                                        </p:tav>
                                      </p:tavLst>
                                    </p:anim>
                                    <p:anim calcmode="lin" valueType="num">
                                      <p:cBhvr>
                                        <p:cTn id="22" dur="2000" fill="hold"/>
                                        <p:tgtEl>
                                          <p:spTgt spid="10"/>
                                        </p:tgtEl>
                                        <p:attrNameLst>
                                          <p:attrName>ppt_h</p:attrName>
                                        </p:attrNameLst>
                                      </p:cBhvr>
                                      <p:tavLst>
                                        <p:tav tm="0">
                                          <p:val>
                                            <p:strVal val="#ppt_h"/>
                                          </p:val>
                                        </p:tav>
                                        <p:tav tm="100000">
                                          <p:val>
                                            <p:strVal val="#ppt_h"/>
                                          </p:val>
                                        </p:tav>
                                      </p:tavLst>
                                    </p:anim>
                                    <p:anim calcmode="lin" valueType="num">
                                      <p:cBhvr>
                                        <p:cTn id="23" dur="2000" fill="hold"/>
                                        <p:tgtEl>
                                          <p:spTgt spid="10"/>
                                        </p:tgtEl>
                                        <p:attrNameLst>
                                          <p:attrName>ppt_x</p:attrName>
                                        </p:attrNameLst>
                                      </p:cBhvr>
                                      <p:tavLst>
                                        <p:tav tm="0">
                                          <p:val>
                                            <p:strVal val="#ppt_x-.2"/>
                                          </p:val>
                                        </p:tav>
                                        <p:tav tm="100000">
                                          <p:val>
                                            <p:strVal val="#ppt_x"/>
                                          </p:val>
                                        </p:tav>
                                      </p:tavLst>
                                    </p:anim>
                                    <p:anim calcmode="lin" valueType="num">
                                      <p:cBhvr>
                                        <p:cTn id="24" dur="2000" fill="hold"/>
                                        <p:tgtEl>
                                          <p:spTgt spid="10"/>
                                        </p:tgtEl>
                                        <p:attrNameLst>
                                          <p:attrName>ppt_y</p:attrName>
                                        </p:attrNameLst>
                                      </p:cBhvr>
                                      <p:tavLst>
                                        <p:tav tm="0">
                                          <p:val>
                                            <p:strVal val="#ppt_y"/>
                                          </p:val>
                                        </p:tav>
                                        <p:tav tm="100000">
                                          <p:val>
                                            <p:strVal val="#ppt_y"/>
                                          </p:val>
                                        </p:tav>
                                      </p:tavLst>
                                    </p:anim>
                                    <p:animEffect transition="in" filter="fade">
                                      <p:cBhvr>
                                        <p:cTn id="25" dur="2000"/>
                                        <p:tgtEl>
                                          <p:spTgt spid="10"/>
                                        </p:tgtEl>
                                      </p:cBhvr>
                                    </p:animEffect>
                                  </p:childTnLst>
                                </p:cTn>
                              </p:par>
                            </p:childTnLst>
                          </p:cTn>
                        </p:par>
                        <p:par>
                          <p:cTn id="26" fill="hold">
                            <p:stCondLst>
                              <p:cond delay="4500"/>
                            </p:stCondLst>
                            <p:childTnLst>
                              <p:par>
                                <p:cTn id="27" presetID="54" presetClass="entr" presetSubtype="0" accel="10000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2000" fill="hold"/>
                                        <p:tgtEl>
                                          <p:spTgt spid="14"/>
                                        </p:tgtEl>
                                        <p:attrNameLst>
                                          <p:attrName>ppt_w</p:attrName>
                                        </p:attrNameLst>
                                      </p:cBhvr>
                                      <p:tavLst>
                                        <p:tav tm="0">
                                          <p:val>
                                            <p:strVal val="#ppt_w*0.05"/>
                                          </p:val>
                                        </p:tav>
                                        <p:tav tm="100000">
                                          <p:val>
                                            <p:strVal val="#ppt_w"/>
                                          </p:val>
                                        </p:tav>
                                      </p:tavLst>
                                    </p:anim>
                                    <p:anim calcmode="lin" valueType="num">
                                      <p:cBhvr>
                                        <p:cTn id="30" dur="2000" fill="hold"/>
                                        <p:tgtEl>
                                          <p:spTgt spid="14"/>
                                        </p:tgtEl>
                                        <p:attrNameLst>
                                          <p:attrName>ppt_h</p:attrName>
                                        </p:attrNameLst>
                                      </p:cBhvr>
                                      <p:tavLst>
                                        <p:tav tm="0">
                                          <p:val>
                                            <p:strVal val="#ppt_h"/>
                                          </p:val>
                                        </p:tav>
                                        <p:tav tm="100000">
                                          <p:val>
                                            <p:strVal val="#ppt_h"/>
                                          </p:val>
                                        </p:tav>
                                      </p:tavLst>
                                    </p:anim>
                                    <p:anim calcmode="lin" valueType="num">
                                      <p:cBhvr>
                                        <p:cTn id="31" dur="2000" fill="hold"/>
                                        <p:tgtEl>
                                          <p:spTgt spid="14"/>
                                        </p:tgtEl>
                                        <p:attrNameLst>
                                          <p:attrName>ppt_x</p:attrName>
                                        </p:attrNameLst>
                                      </p:cBhvr>
                                      <p:tavLst>
                                        <p:tav tm="0">
                                          <p:val>
                                            <p:strVal val="#ppt_x-.2"/>
                                          </p:val>
                                        </p:tav>
                                        <p:tav tm="100000">
                                          <p:val>
                                            <p:strVal val="#ppt_x"/>
                                          </p:val>
                                        </p:tav>
                                      </p:tavLst>
                                    </p:anim>
                                    <p:anim calcmode="lin" valueType="num">
                                      <p:cBhvr>
                                        <p:cTn id="32" dur="2000" fill="hold"/>
                                        <p:tgtEl>
                                          <p:spTgt spid="14"/>
                                        </p:tgtEl>
                                        <p:attrNameLst>
                                          <p:attrName>ppt_y</p:attrName>
                                        </p:attrNameLst>
                                      </p:cBhvr>
                                      <p:tavLst>
                                        <p:tav tm="0">
                                          <p:val>
                                            <p:strVal val="#ppt_y"/>
                                          </p:val>
                                        </p:tav>
                                        <p:tav tm="100000">
                                          <p:val>
                                            <p:strVal val="#ppt_y"/>
                                          </p:val>
                                        </p:tav>
                                      </p:tavLst>
                                    </p:anim>
                                    <p:animEffect transition="in" filter="fade">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DELL\Downloads\82d48cad-d0f1-417b-83dc-b5b9d3cbf268.jpg"/>
          <p:cNvPicPr>
            <a:picLocks noGrp="1" noChangeAspect="1" noChangeArrowheads="1"/>
          </p:cNvPicPr>
          <p:nvPr>
            <p:ph idx="1"/>
          </p:nvPr>
        </p:nvPicPr>
        <p:blipFill>
          <a:blip r:embed="rId2" cstate="print"/>
          <a:srcRect/>
          <a:stretch>
            <a:fillRect/>
          </a:stretch>
        </p:blipFill>
        <p:spPr bwMode="auto">
          <a:xfrm>
            <a:off x="500034" y="1643050"/>
            <a:ext cx="8229600" cy="370332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DELL\Downloads\IMG-20241206-WA0016.jpg"/>
          <p:cNvPicPr>
            <a:picLocks noGrp="1" noChangeAspect="1" noChangeArrowheads="1"/>
          </p:cNvPicPr>
          <p:nvPr>
            <p:ph idx="1"/>
          </p:nvPr>
        </p:nvPicPr>
        <p:blipFill>
          <a:blip r:embed="rId2" cstate="print"/>
          <a:srcRect/>
          <a:stretch>
            <a:fillRect/>
          </a:stretch>
        </p:blipFill>
        <p:spPr bwMode="auto">
          <a:xfrm>
            <a:off x="571472" y="1142984"/>
            <a:ext cx="8229600" cy="4357718"/>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DELL\Downloads\8232b5d5-ff28-4d09-ae44-cace6c340d18.jpg"/>
          <p:cNvPicPr>
            <a:picLocks noGrp="1" noChangeAspect="1" noChangeArrowheads="1"/>
          </p:cNvPicPr>
          <p:nvPr>
            <p:ph idx="1"/>
          </p:nvPr>
        </p:nvPicPr>
        <p:blipFill>
          <a:blip r:embed="rId2" cstate="print"/>
          <a:srcRect/>
          <a:stretch>
            <a:fillRect/>
          </a:stretch>
        </p:blipFill>
        <p:spPr bwMode="auto">
          <a:xfrm>
            <a:off x="500034" y="1571612"/>
            <a:ext cx="8229600" cy="370332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DELL\Downloads\50ebe62f-2e28-4663-baa3-71b1da2ee8b6.jpg"/>
          <p:cNvPicPr>
            <a:picLocks noGrp="1" noChangeAspect="1" noChangeArrowheads="1"/>
          </p:cNvPicPr>
          <p:nvPr>
            <p:ph idx="1"/>
          </p:nvPr>
        </p:nvPicPr>
        <p:blipFill>
          <a:blip r:embed="rId2" cstate="print"/>
          <a:srcRect/>
          <a:stretch>
            <a:fillRect/>
          </a:stretch>
        </p:blipFill>
        <p:spPr bwMode="auto">
          <a:xfrm>
            <a:off x="500034" y="1142984"/>
            <a:ext cx="8229600" cy="370332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DELL\Downloads\887af61d-2d8a-48e2-bef2-0971741e23c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DELL\Downloads\dcad93aa-39ac-4481-9429-a6a7609ae616.jpg"/>
          <p:cNvPicPr>
            <a:picLocks noGrp="1" noChangeAspect="1" noChangeArrowheads="1"/>
          </p:cNvPicPr>
          <p:nvPr>
            <p:ph idx="1"/>
          </p:nvPr>
        </p:nvPicPr>
        <p:blipFill>
          <a:blip r:embed="rId2" cstate="print"/>
          <a:srcRect/>
          <a:stretch>
            <a:fillRect/>
          </a:stretch>
        </p:blipFill>
        <p:spPr bwMode="auto">
          <a:xfrm>
            <a:off x="1428728" y="1071546"/>
            <a:ext cx="6429420" cy="4786346"/>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7686700" cy="1114420"/>
          </a:xfrm>
        </p:spPr>
        <p:txBody>
          <a:bodyPr>
            <a:normAutofit lnSpcReduction="10000"/>
          </a:bodyPr>
          <a:lstStyle/>
          <a:p>
            <a:r>
              <a:rPr lang="fr-FR" sz="1800" dirty="0" smtClean="0"/>
              <a:t>Développement</a:t>
            </a:r>
            <a:r>
              <a:rPr lang="fr-FR" dirty="0" smtClean="0"/>
              <a:t> </a:t>
            </a:r>
            <a:r>
              <a:rPr lang="fr-FR" sz="1800" dirty="0" smtClean="0"/>
              <a:t>des connaissances  et des expériences dans le domaine de laboratoire pour en bénéficier et l’utiliser au niveau des laboratoires de la faculté SNV Tiaret  .</a:t>
            </a:r>
            <a:endParaRPr lang="fr-FR" dirty="0"/>
          </a:p>
        </p:txBody>
      </p:sp>
      <p:pic>
        <p:nvPicPr>
          <p:cNvPr id="5" name="Picture 4" descr="SAHED M 2007 (70)"/>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214282" y="428604"/>
            <a:ext cx="7858125" cy="714380"/>
          </a:xfrm>
          <a:prstGeom prst="rect">
            <a:avLst/>
          </a:prstGeom>
          <a:noFill/>
          <a:ln w="9525">
            <a:noFill/>
            <a:miter lim="800000"/>
            <a:headEnd/>
            <a:tailEnd/>
          </a:ln>
        </p:spPr>
      </p:pic>
      <p:sp>
        <p:nvSpPr>
          <p:cNvPr id="6" name="Text Box 15"/>
          <p:cNvSpPr txBox="1">
            <a:spLocks noChangeArrowheads="1"/>
          </p:cNvSpPr>
          <p:nvPr/>
        </p:nvSpPr>
        <p:spPr bwMode="auto">
          <a:xfrm>
            <a:off x="1071538" y="642918"/>
            <a:ext cx="2857520" cy="369332"/>
          </a:xfrm>
          <a:prstGeom prst="rect">
            <a:avLst/>
          </a:prstGeom>
          <a:noFill/>
          <a:ln w="9525">
            <a:noFill/>
            <a:miter lim="800000"/>
            <a:headEnd/>
            <a:tailEnd/>
          </a:ln>
        </p:spPr>
        <p:txBody>
          <a:bodyPr wrap="square">
            <a:spAutoFit/>
          </a:bodyPr>
          <a:lstStyle/>
          <a:p>
            <a:pPr algn="l"/>
            <a:r>
              <a:rPr lang="en-US" b="1" dirty="0" smtClean="0">
                <a:solidFill>
                  <a:schemeClr val="bg1"/>
                </a:solidFill>
                <a:latin typeface="Times New Roman" pitchFamily="18" charset="0"/>
                <a:cs typeface="Times New Roman" pitchFamily="18" charset="0"/>
              </a:rPr>
              <a:t>      Résultats </a:t>
            </a:r>
            <a:r>
              <a:rPr lang="en-US" b="1" dirty="0" err="1" smtClean="0">
                <a:solidFill>
                  <a:schemeClr val="bg1"/>
                </a:solidFill>
                <a:latin typeface="Times New Roman" pitchFamily="18" charset="0"/>
                <a:cs typeface="Times New Roman" pitchFamily="18" charset="0"/>
              </a:rPr>
              <a:t>obtenus</a:t>
            </a:r>
            <a:endParaRPr lang="en-US"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05"/>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 calcmode="lin" valueType="num">
                                      <p:cBhvr>
                                        <p:cTn id="9" dur="2000" fill="hold"/>
                                        <p:tgtEl>
                                          <p:spTgt spid="5"/>
                                        </p:tgtEl>
                                        <p:attrNameLst>
                                          <p:attrName>ppt_x</p:attrName>
                                        </p:attrNameLst>
                                      </p:cBhvr>
                                      <p:tavLst>
                                        <p:tav tm="0">
                                          <p:val>
                                            <p:strVal val="#ppt_x-.2"/>
                                          </p:val>
                                        </p:tav>
                                        <p:tav tm="100000">
                                          <p:val>
                                            <p:strVal val="#ppt_x"/>
                                          </p:val>
                                        </p:tav>
                                      </p:tavLst>
                                    </p:anim>
                                    <p:anim calcmode="lin" valueType="num">
                                      <p:cBhvr>
                                        <p:cTn id="10" dur="2000" fill="hold"/>
                                        <p:tgtEl>
                                          <p:spTgt spid="5"/>
                                        </p:tgtEl>
                                        <p:attrNameLst>
                                          <p:attrName>ppt_y</p:attrName>
                                        </p:attrNameLst>
                                      </p:cBhvr>
                                      <p:tavLst>
                                        <p:tav tm="0">
                                          <p:val>
                                            <p:strVal val="#ppt_y"/>
                                          </p:val>
                                        </p:tav>
                                        <p:tav tm="100000">
                                          <p:val>
                                            <p:strVal val="#ppt_y"/>
                                          </p:val>
                                        </p:tav>
                                      </p:tavLst>
                                    </p:anim>
                                    <p:animEffect transition="in" filter="fade">
                                      <p:cBhvr>
                                        <p:cTn id="11" dur="2000"/>
                                        <p:tgtEl>
                                          <p:spTgt spid="5"/>
                                        </p:tgtEl>
                                      </p:cBhvr>
                                    </p:animEffect>
                                  </p:childTnLst>
                                </p:cTn>
                              </p:par>
                            </p:childTnLst>
                          </p:cTn>
                        </p:par>
                        <p:par>
                          <p:cTn id="12" fill="hold">
                            <p:stCondLst>
                              <p:cond delay="2000"/>
                            </p:stCondLst>
                            <p:childTnLst>
                              <p:par>
                                <p:cTn id="13" presetID="53"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ownloads\IMG_20241201_184347.jpg"/>
          <p:cNvPicPr>
            <a:picLocks noGrp="1" noChangeAspect="1" noChangeArrowheads="1"/>
          </p:cNvPicPr>
          <p:nvPr>
            <p:ph idx="1"/>
          </p:nvPr>
        </p:nvPicPr>
        <p:blipFill>
          <a:blip r:embed="rId2" cstate="print"/>
          <a:srcRect/>
          <a:stretch>
            <a:fillRect/>
          </a:stretch>
        </p:blipFill>
        <p:spPr bwMode="auto">
          <a:xfrm>
            <a:off x="1214414" y="1600200"/>
            <a:ext cx="6286544" cy="452596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fr-FR" dirty="0" err="1" smtClean="0"/>
              <a:t>Fibretherm</a:t>
            </a:r>
            <a:endParaRPr lang="fr-FR" dirty="0"/>
          </a:p>
        </p:txBody>
      </p:sp>
      <p:pic>
        <p:nvPicPr>
          <p:cNvPr id="1027" name="Picture 3" descr="C:\Users\DELL\Downloads\IMG_20241202_100421.jpg"/>
          <p:cNvPicPr>
            <a:picLocks noGrp="1" noChangeAspect="1" noChangeArrowheads="1"/>
          </p:cNvPicPr>
          <p:nvPr>
            <p:ph idx="1"/>
          </p:nvPr>
        </p:nvPicPr>
        <p:blipFill>
          <a:blip r:embed="rId2" cstate="print"/>
          <a:srcRect/>
          <a:stretch>
            <a:fillRect/>
          </a:stretch>
        </p:blipFill>
        <p:spPr bwMode="auto">
          <a:xfrm>
            <a:off x="500034" y="1928802"/>
            <a:ext cx="3572175" cy="4286280"/>
          </a:xfrm>
          <a:prstGeom prst="rect">
            <a:avLst/>
          </a:prstGeom>
          <a:noFill/>
        </p:spPr>
      </p:pic>
      <p:sp>
        <p:nvSpPr>
          <p:cNvPr id="5" name="Rectangle 4"/>
          <p:cNvSpPr/>
          <p:nvPr/>
        </p:nvSpPr>
        <p:spPr>
          <a:xfrm>
            <a:off x="4643438" y="1595021"/>
            <a:ext cx="4214842" cy="5016758"/>
          </a:xfrm>
          <a:prstGeom prst="rect">
            <a:avLst/>
          </a:prstGeom>
        </p:spPr>
        <p:txBody>
          <a:bodyPr wrap="square">
            <a:spAutoFit/>
          </a:bodyPr>
          <a:lstStyle/>
          <a:p>
            <a:endParaRPr lang="fr-FR" sz="1600" b="1" dirty="0" smtClean="0"/>
          </a:p>
          <a:p>
            <a:r>
              <a:rPr lang="fr-FR" sz="1600" b="1" dirty="0" smtClean="0"/>
              <a:t>Applications :</a:t>
            </a:r>
            <a:r>
              <a:rPr lang="fr-FR" sz="1600" dirty="0" smtClean="0"/>
              <a:t> Dosage de la cellulose brute et des résidus </a:t>
            </a:r>
            <a:r>
              <a:rPr lang="fr-FR" sz="1600" b="1" dirty="0" smtClean="0"/>
              <a:t>NDF</a:t>
            </a:r>
            <a:r>
              <a:rPr lang="fr-FR" sz="1600" dirty="0" smtClean="0"/>
              <a:t> (</a:t>
            </a:r>
            <a:r>
              <a:rPr lang="fr-FR" sz="1600" b="1" dirty="0" err="1" smtClean="0"/>
              <a:t>N</a:t>
            </a:r>
            <a:r>
              <a:rPr lang="fr-FR" sz="1600" dirty="0" err="1" smtClean="0"/>
              <a:t>eutral</a:t>
            </a:r>
            <a:r>
              <a:rPr lang="fr-FR" sz="1600" dirty="0" smtClean="0"/>
              <a:t> </a:t>
            </a:r>
            <a:r>
              <a:rPr lang="fr-FR" sz="1600" b="1" dirty="0" err="1" smtClean="0"/>
              <a:t>D</a:t>
            </a:r>
            <a:r>
              <a:rPr lang="fr-FR" sz="1600" dirty="0" err="1" smtClean="0"/>
              <a:t>etergent</a:t>
            </a:r>
            <a:r>
              <a:rPr lang="fr-FR" sz="1600" dirty="0" smtClean="0"/>
              <a:t> </a:t>
            </a:r>
            <a:r>
              <a:rPr lang="fr-FR" sz="1600" b="1" dirty="0" err="1" smtClean="0"/>
              <a:t>F</a:t>
            </a:r>
            <a:r>
              <a:rPr lang="fr-FR" sz="1600" dirty="0" err="1" smtClean="0"/>
              <a:t>iber</a:t>
            </a:r>
            <a:r>
              <a:rPr lang="fr-FR" sz="1600" dirty="0" smtClean="0"/>
              <a:t>) et </a:t>
            </a:r>
            <a:r>
              <a:rPr lang="fr-FR" sz="1600" b="1" dirty="0" smtClean="0"/>
              <a:t>ADF</a:t>
            </a:r>
            <a:r>
              <a:rPr lang="fr-FR" sz="1600" dirty="0" smtClean="0"/>
              <a:t> (</a:t>
            </a:r>
            <a:r>
              <a:rPr lang="fr-FR" sz="1600" b="1" dirty="0" err="1" smtClean="0"/>
              <a:t>A</a:t>
            </a:r>
            <a:r>
              <a:rPr lang="fr-FR" sz="1600" dirty="0" err="1" smtClean="0"/>
              <a:t>cid</a:t>
            </a:r>
            <a:r>
              <a:rPr lang="fr-FR" sz="1600" dirty="0" smtClean="0"/>
              <a:t> </a:t>
            </a:r>
            <a:r>
              <a:rPr lang="fr-FR" sz="1600" b="1" dirty="0" err="1" smtClean="0"/>
              <a:t>D</a:t>
            </a:r>
            <a:r>
              <a:rPr lang="fr-FR" sz="1600" dirty="0" err="1" smtClean="0"/>
              <a:t>etergent</a:t>
            </a:r>
            <a:r>
              <a:rPr lang="fr-FR" sz="1600" dirty="0" smtClean="0"/>
              <a:t> </a:t>
            </a:r>
            <a:r>
              <a:rPr lang="fr-FR" sz="1600" b="1" dirty="0" err="1" smtClean="0"/>
              <a:t>F</a:t>
            </a:r>
            <a:r>
              <a:rPr lang="fr-FR" sz="1600" dirty="0" err="1" smtClean="0"/>
              <a:t>iber</a:t>
            </a:r>
            <a:r>
              <a:rPr lang="fr-FR" sz="1600" dirty="0" smtClean="0"/>
              <a:t>). Adapté pour l'alimentation animale, les céréales, les légumes, etc...</a:t>
            </a:r>
            <a:br>
              <a:rPr lang="fr-FR" sz="1600" dirty="0" smtClean="0"/>
            </a:br>
            <a:r>
              <a:rPr lang="fr-FR" sz="1600" b="1" dirty="0" smtClean="0"/>
              <a:t>Le </a:t>
            </a:r>
            <a:r>
              <a:rPr lang="fr-FR" sz="1600" b="1" dirty="0" err="1" smtClean="0"/>
              <a:t>Fibretherm</a:t>
            </a:r>
            <a:r>
              <a:rPr lang="fr-FR" sz="1600" b="1" dirty="0" smtClean="0"/>
              <a:t> </a:t>
            </a:r>
            <a:r>
              <a:rPr lang="fr-FR" sz="1600" dirty="0" smtClean="0"/>
              <a:t>utilise de fins sachets filtrants (</a:t>
            </a:r>
            <a:r>
              <a:rPr lang="fr-FR" sz="1600" dirty="0" err="1" smtClean="0"/>
              <a:t>FibreBag</a:t>
            </a:r>
            <a:r>
              <a:rPr lang="fr-FR" sz="1600" dirty="0" smtClean="0"/>
              <a:t>) dans lequel l’échantillon subira tout le traitement de la pesée initiale à la pesée finale. Il optimise la méthode standard selon </a:t>
            </a:r>
            <a:r>
              <a:rPr lang="fr-FR" sz="1600" dirty="0" err="1" smtClean="0"/>
              <a:t>Wender</a:t>
            </a:r>
            <a:r>
              <a:rPr lang="fr-FR" sz="1600" dirty="0" smtClean="0"/>
              <a:t> et van Voest consistant en une série d’hydrolyses acide et basique, de rinçages et de filtrations, puis de séchage et de calcination.</a:t>
            </a:r>
          </a:p>
          <a:p>
            <a:r>
              <a:rPr lang="fr-FR" sz="1600" b="1" dirty="0" smtClean="0"/>
              <a:t>- </a:t>
            </a:r>
            <a:r>
              <a:rPr lang="fr-FR" sz="1600" dirty="0" smtClean="0"/>
              <a:t>Automatisation des processus (hydrolyse, lavage, filtration)</a:t>
            </a:r>
          </a:p>
          <a:p>
            <a:r>
              <a:rPr lang="fr-FR" sz="1600" dirty="0" smtClean="0"/>
              <a:t>- Quantité de réactifs et temps réduits jusqu'à 6x</a:t>
            </a:r>
          </a:p>
          <a:p>
            <a:r>
              <a:rPr lang="fr-FR" sz="1600" dirty="0" smtClean="0"/>
              <a:t>- 12 échantillons simultanés</a:t>
            </a:r>
          </a:p>
          <a:p>
            <a:r>
              <a:rPr lang="fr-FR" sz="1600" dirty="0" smtClean="0"/>
              <a:t>- Pas de transfert d'échantillon nécessaire</a:t>
            </a:r>
          </a:p>
          <a:p>
            <a:r>
              <a:rPr lang="fr-FR" sz="1600" dirty="0" smtClean="0"/>
              <a:t>- Encombrement réduit.</a:t>
            </a:r>
          </a:p>
          <a:p>
            <a:endParaRPr lang="fr-FR" sz="1600" dirty="0"/>
          </a:p>
        </p:txBody>
      </p:sp>
      <p:sp>
        <p:nvSpPr>
          <p:cNvPr id="6" name="Rectangle 5"/>
          <p:cNvSpPr/>
          <p:nvPr/>
        </p:nvSpPr>
        <p:spPr>
          <a:xfrm>
            <a:off x="4643438" y="1500174"/>
            <a:ext cx="3184654" cy="369332"/>
          </a:xfrm>
          <a:prstGeom prst="rect">
            <a:avLst/>
          </a:prstGeom>
        </p:spPr>
        <p:txBody>
          <a:bodyPr wrap="none">
            <a:spAutoFit/>
          </a:bodyPr>
          <a:lstStyle/>
          <a:p>
            <a:r>
              <a:rPr lang="fr-FR" b="1" dirty="0" smtClean="0"/>
              <a:t>Extracteur de fibres et cellulose</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fr-FR" dirty="0" smtClean="0"/>
              <a:t>Chromatographie ioniques</a:t>
            </a:r>
            <a:endParaRPr lang="fr-FR" dirty="0"/>
          </a:p>
        </p:txBody>
      </p:sp>
      <p:pic>
        <p:nvPicPr>
          <p:cNvPr id="2050" name="Picture 2" descr="C:\Users\DELL\Downloads\1736241977263.jpg"/>
          <p:cNvPicPr>
            <a:picLocks noGrp="1" noChangeAspect="1" noChangeArrowheads="1"/>
          </p:cNvPicPr>
          <p:nvPr>
            <p:ph idx="1"/>
          </p:nvPr>
        </p:nvPicPr>
        <p:blipFill>
          <a:blip r:embed="rId2" cstate="print"/>
          <a:srcRect/>
          <a:stretch>
            <a:fillRect/>
          </a:stretch>
        </p:blipFill>
        <p:spPr bwMode="auto">
          <a:xfrm>
            <a:off x="500034" y="1785926"/>
            <a:ext cx="3795874" cy="4214842"/>
          </a:xfrm>
          <a:prstGeom prst="rect">
            <a:avLst/>
          </a:prstGeom>
          <a:noFill/>
        </p:spPr>
      </p:pic>
      <p:sp>
        <p:nvSpPr>
          <p:cNvPr id="4" name="Rectangle 3"/>
          <p:cNvSpPr/>
          <p:nvPr/>
        </p:nvSpPr>
        <p:spPr>
          <a:xfrm>
            <a:off x="4429124" y="1633236"/>
            <a:ext cx="4572000" cy="3685881"/>
          </a:xfrm>
          <a:prstGeom prst="rect">
            <a:avLst/>
          </a:prstGeom>
        </p:spPr>
        <p:txBody>
          <a:bodyPr>
            <a:spAutoFit/>
          </a:bodyPr>
          <a:lstStyle/>
          <a:p>
            <a:pPr algn="just">
              <a:lnSpc>
                <a:spcPct val="250000"/>
              </a:lnSpc>
            </a:pPr>
            <a:r>
              <a:rPr lang="fr-FR" sz="1600" dirty="0" smtClean="0"/>
              <a:t/>
            </a:r>
            <a:br>
              <a:rPr lang="fr-FR" sz="1600" dirty="0" smtClean="0"/>
            </a:br>
            <a:r>
              <a:rPr lang="fr-FR" sz="1600" dirty="0" smtClean="0"/>
              <a:t>La chromatographie ionique (ou chromatographie d'échange d'ions) est un processus de chromatographie qui sépare les ions et les molécules polaires en fonction de leur affinité avec l'échangeur d'ions.</a:t>
            </a:r>
            <a:endParaRPr lang="fr-FR"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296974"/>
          </a:xfrm>
        </p:spPr>
        <p:style>
          <a:lnRef idx="1">
            <a:schemeClr val="dk1"/>
          </a:lnRef>
          <a:fillRef idx="2">
            <a:schemeClr val="dk1"/>
          </a:fillRef>
          <a:effectRef idx="1">
            <a:schemeClr val="dk1"/>
          </a:effectRef>
          <a:fontRef idx="minor">
            <a:schemeClr val="dk1"/>
          </a:fontRef>
        </p:style>
        <p:txBody>
          <a:bodyPr>
            <a:normAutofit fontScale="90000"/>
          </a:bodyPr>
          <a:lstStyle/>
          <a:p>
            <a:r>
              <a:rPr lang="fr-FR" b="1" dirty="0" smtClean="0"/>
              <a:t>Spectromètre infrarouge</a:t>
            </a:r>
            <a:r>
              <a:rPr lang="fr-FR" dirty="0" smtClean="0"/>
              <a:t/>
            </a:r>
            <a:br>
              <a:rPr lang="fr-FR" dirty="0" smtClean="0"/>
            </a:br>
            <a:endParaRPr lang="fr-FR" dirty="0"/>
          </a:p>
        </p:txBody>
      </p:sp>
      <p:pic>
        <p:nvPicPr>
          <p:cNvPr id="3074" name="Picture 2" descr="C:\Users\DELL\Downloads\1736241976670.jpg"/>
          <p:cNvPicPr>
            <a:picLocks noGrp="1" noChangeAspect="1" noChangeArrowheads="1"/>
          </p:cNvPicPr>
          <p:nvPr>
            <p:ph idx="1"/>
          </p:nvPr>
        </p:nvPicPr>
        <p:blipFill>
          <a:blip r:embed="rId2" cstate="print"/>
          <a:srcRect/>
          <a:stretch>
            <a:fillRect/>
          </a:stretch>
        </p:blipFill>
        <p:spPr bwMode="auto">
          <a:xfrm>
            <a:off x="285720" y="1714488"/>
            <a:ext cx="3857652" cy="4411675"/>
          </a:xfrm>
          <a:prstGeom prst="rect">
            <a:avLst/>
          </a:prstGeom>
          <a:noFill/>
        </p:spPr>
      </p:pic>
      <p:sp>
        <p:nvSpPr>
          <p:cNvPr id="4" name="Rectangle 3"/>
          <p:cNvSpPr/>
          <p:nvPr/>
        </p:nvSpPr>
        <p:spPr>
          <a:xfrm>
            <a:off x="4286248" y="2285992"/>
            <a:ext cx="4714892" cy="2230739"/>
          </a:xfrm>
          <a:prstGeom prst="rect">
            <a:avLst/>
          </a:prstGeom>
        </p:spPr>
        <p:txBody>
          <a:bodyPr wrap="square">
            <a:spAutoFit/>
          </a:bodyPr>
          <a:lstStyle/>
          <a:p>
            <a:pPr algn="just">
              <a:lnSpc>
                <a:spcPct val="200000"/>
              </a:lnSpc>
            </a:pPr>
            <a:r>
              <a:rPr lang="fr-FR" dirty="0" smtClean="0"/>
              <a:t>La spectrométrie infrarouge est une spectrométrie d’absorption qui permet de déterminer la nature des liaisons chimiques présentes dans une molécule.</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fr-FR" dirty="0" smtClean="0"/>
              <a:t>chromatographie en phase liquide à haute performance (HPLC)</a:t>
            </a:r>
            <a:endParaRPr lang="fr-FR" dirty="0"/>
          </a:p>
        </p:txBody>
      </p:sp>
      <p:pic>
        <p:nvPicPr>
          <p:cNvPr id="4098" name="Picture 2" descr="C:\Users\DELL\Downloads\1736242963294.jpg"/>
          <p:cNvPicPr>
            <a:picLocks noGrp="1" noChangeAspect="1" noChangeArrowheads="1"/>
          </p:cNvPicPr>
          <p:nvPr>
            <p:ph idx="1"/>
          </p:nvPr>
        </p:nvPicPr>
        <p:blipFill>
          <a:blip r:embed="rId2" cstate="print"/>
          <a:srcRect/>
          <a:stretch>
            <a:fillRect/>
          </a:stretch>
        </p:blipFill>
        <p:spPr bwMode="auto">
          <a:xfrm>
            <a:off x="214282" y="1785926"/>
            <a:ext cx="4143404" cy="4525963"/>
          </a:xfrm>
          <a:prstGeom prst="rect">
            <a:avLst/>
          </a:prstGeom>
          <a:noFill/>
        </p:spPr>
      </p:pic>
      <p:sp>
        <p:nvSpPr>
          <p:cNvPr id="4" name="Rectangle 3"/>
          <p:cNvSpPr/>
          <p:nvPr/>
        </p:nvSpPr>
        <p:spPr>
          <a:xfrm>
            <a:off x="4429124" y="2643182"/>
            <a:ext cx="4572000" cy="2230739"/>
          </a:xfrm>
          <a:prstGeom prst="rect">
            <a:avLst/>
          </a:prstGeom>
        </p:spPr>
        <p:txBody>
          <a:bodyPr>
            <a:spAutoFit/>
          </a:bodyPr>
          <a:lstStyle/>
          <a:p>
            <a:pPr>
              <a:lnSpc>
                <a:spcPct val="200000"/>
              </a:lnSpc>
            </a:pPr>
            <a:r>
              <a:rPr lang="fr-FR" dirty="0" smtClean="0"/>
              <a:t>Est une technique chromatographique utilisée afin d'identifier, de quantifier, de séparer et de purifier les composés individuels présents dans un mélange</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1143000"/>
          </a:xfrm>
        </p:spPr>
        <p:style>
          <a:lnRef idx="1">
            <a:schemeClr val="accent6"/>
          </a:lnRef>
          <a:fillRef idx="2">
            <a:schemeClr val="accent6"/>
          </a:fillRef>
          <a:effectRef idx="1">
            <a:schemeClr val="accent6"/>
          </a:effectRef>
          <a:fontRef idx="minor">
            <a:schemeClr val="dk1"/>
          </a:fontRef>
        </p:style>
        <p:txBody>
          <a:bodyPr>
            <a:normAutofit/>
          </a:bodyPr>
          <a:lstStyle/>
          <a:p>
            <a:r>
              <a:rPr lang="fr-FR" sz="3200" dirty="0" smtClean="0"/>
              <a:t>Analyseur d’humidité et dessiccateur</a:t>
            </a:r>
            <a:endParaRPr lang="fr-FR" sz="3200" dirty="0"/>
          </a:p>
        </p:txBody>
      </p:sp>
      <p:pic>
        <p:nvPicPr>
          <p:cNvPr id="5122" name="Picture 2" descr="C:\Users\DELL\Downloads\IMG_20241202_101207.jpg"/>
          <p:cNvPicPr>
            <a:picLocks noGrp="1" noChangeAspect="1" noChangeArrowheads="1"/>
          </p:cNvPicPr>
          <p:nvPr>
            <p:ph idx="1"/>
          </p:nvPr>
        </p:nvPicPr>
        <p:blipFill>
          <a:blip r:embed="rId2" cstate="print"/>
          <a:srcRect/>
          <a:stretch>
            <a:fillRect/>
          </a:stretch>
        </p:blipFill>
        <p:spPr bwMode="auto">
          <a:xfrm>
            <a:off x="285720" y="1500174"/>
            <a:ext cx="4000528" cy="4628605"/>
          </a:xfrm>
          <a:prstGeom prst="rect">
            <a:avLst/>
          </a:prstGeom>
          <a:noFill/>
        </p:spPr>
      </p:pic>
      <p:sp>
        <p:nvSpPr>
          <p:cNvPr id="4" name="Rectangle 3"/>
          <p:cNvSpPr/>
          <p:nvPr/>
        </p:nvSpPr>
        <p:spPr>
          <a:xfrm>
            <a:off x="4572000" y="2214554"/>
            <a:ext cx="4572000" cy="3831818"/>
          </a:xfrm>
          <a:prstGeom prst="rect">
            <a:avLst/>
          </a:prstGeom>
        </p:spPr>
        <p:txBody>
          <a:bodyPr wrap="square">
            <a:spAutoFit/>
          </a:bodyPr>
          <a:lstStyle/>
          <a:p>
            <a:pPr algn="just">
              <a:lnSpc>
                <a:spcPct val="150000"/>
              </a:lnSpc>
            </a:pPr>
            <a:r>
              <a:rPr lang="fr-FR" dirty="0" smtClean="0"/>
              <a:t>Un dessiccateur de laboratoire, également appelé balance </a:t>
            </a:r>
            <a:r>
              <a:rPr lang="fr-FR" dirty="0" err="1" smtClean="0"/>
              <a:t>dessiccatrice</a:t>
            </a:r>
            <a:r>
              <a:rPr lang="fr-FR" dirty="0" smtClean="0"/>
              <a:t> ou </a:t>
            </a:r>
            <a:r>
              <a:rPr lang="fr-FR" dirty="0" err="1" smtClean="0"/>
              <a:t>thermobalance</a:t>
            </a:r>
            <a:r>
              <a:rPr lang="fr-FR" dirty="0" smtClean="0"/>
              <a:t>, est une balance permettant l'analyse d'humidité. </a:t>
            </a:r>
          </a:p>
          <a:p>
            <a:pPr algn="just">
              <a:lnSpc>
                <a:spcPct val="150000"/>
              </a:lnSpc>
            </a:pPr>
            <a:endParaRPr lang="fr-FR" dirty="0" smtClean="0"/>
          </a:p>
          <a:p>
            <a:pPr algn="just">
              <a:lnSpc>
                <a:spcPct val="150000"/>
              </a:lnSpc>
            </a:pPr>
            <a:r>
              <a:rPr lang="fr-FR" dirty="0" smtClean="0"/>
              <a:t>Un dessiccateur de laboratoire repose sur le principe de la pesée d'un échantillon lors de son séchage. La pesée différentielle mesure la teneur en humidité</a:t>
            </a:r>
            <a:endParaRPr lang="fr-FR"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9|6.2|3.5"/>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1049</TotalTime>
  <Words>465</Words>
  <Application>Microsoft Office PowerPoint</Application>
  <PresentationFormat>Affichage à l'écran (4:3)</PresentationFormat>
  <Paragraphs>63</Paragraphs>
  <Slides>47</Slides>
  <Notes>1</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Thème Office</vt:lpstr>
      <vt:lpstr>Diapositive 1</vt:lpstr>
      <vt:lpstr>Diapositive 2</vt:lpstr>
      <vt:lpstr>Diapositive 3</vt:lpstr>
      <vt:lpstr>Diapositive 4</vt:lpstr>
      <vt:lpstr>Fibretherm</vt:lpstr>
      <vt:lpstr>Chromatographie ioniques</vt:lpstr>
      <vt:lpstr>Spectromètre infrarouge </vt:lpstr>
      <vt:lpstr>chromatographie en phase liquide à haute performance (HPLC)</vt:lpstr>
      <vt:lpstr>Analyseur d’humidité et dessiccateur</vt:lpstr>
      <vt:lpstr>Photomètre de flamme Na, K, Ca, Ba, Li</vt:lpstr>
      <vt:lpstr>GC-MS </vt:lpstr>
      <vt:lpstr>Burette électronique</vt:lpstr>
      <vt:lpstr>UV-Visible Spectrophotomètres </vt:lpstr>
      <vt:lpstr>Analyseur de biochimie semi-automatique </vt:lpstr>
      <vt:lpstr>Vapodest (méthode de kjeldahl)</vt:lpstr>
      <vt:lpstr>Autoclave</vt:lpstr>
      <vt:lpstr>Dispositif d’hydrodistillation</vt:lpstr>
      <vt:lpstr>Mélangeur</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DELL</dc:creator>
  <cp:lastModifiedBy>KAHINA</cp:lastModifiedBy>
  <cp:revision>128</cp:revision>
  <dcterms:created xsi:type="dcterms:W3CDTF">2025-01-05T08:11:09Z</dcterms:created>
  <dcterms:modified xsi:type="dcterms:W3CDTF">2025-01-16T09:07:10Z</dcterms:modified>
</cp:coreProperties>
</file>